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73" r:id="rId5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11ABB45-2EA3-4E40-E797-8BBC453DE3D5}" name="Jane Stevens" initials="JS" userId="S::Jane.Stevens@ipsos.com::0f6c4322-34ec-4bf7-ad3f-c7c4f2e7ba59" providerId="AD"/>
  <p188:author id="{1A47F58E-52CF-0411-FCD3-9CBCE186EF8B}" name="Katherine Fisher" initials="KF" userId="S::Katherine.Fisher@ipsos.com::cccb9a01-84e3-4c67-b7b6-0bcbef4b31d6" providerId="AD"/>
  <p188:author id="{0C79C5A5-20F2-1551-200C-DECA8BDD9CAF}" name="Joanna Barry" initials="JB" userId="S::joanna.barry4@england.nhs.uk::86ef7a5e-883e-4ccd-953a-04fee74b383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6DB5"/>
    <a:srgbClr val="F2F2F2"/>
    <a:srgbClr val="B21F74"/>
    <a:srgbClr val="FBB812"/>
    <a:srgbClr val="00A499"/>
    <a:srgbClr val="0076BE"/>
    <a:srgbClr val="3B4496"/>
    <a:srgbClr val="005EB8"/>
    <a:srgbClr val="08B48B"/>
    <a:srgbClr val="A578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0B3B08-52CF-4E9E-ABCC-013A627A692F}" v="2" dt="2023-11-24T11:56:39.3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66" autoAdjust="0"/>
    <p:restoredTop sz="95856" autoAdjust="0"/>
  </p:normalViewPr>
  <p:slideViewPr>
    <p:cSldViewPr snapToGrid="0">
      <p:cViewPr varScale="1">
        <p:scale>
          <a:sx n="74" d="100"/>
          <a:sy n="74" d="100"/>
        </p:scale>
        <p:origin x="3510" y="72"/>
      </p:cViewPr>
      <p:guideLst>
        <p:guide orient="horz" pos="312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8/10/relationships/authors" Target="author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4433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3536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86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4855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5007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2248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86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6773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3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1543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2396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A89E9-2F50-40A8-9F12-ABD8DF311BBB}" type="datetimeFigureOut">
              <a:rPr lang="en-GB" smtClean="0"/>
              <a:t>20/12/2023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C88AC-D93D-44EB-87AD-CFE01D63AD7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338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1D59CF7-5E66-76DD-B10D-A965A7475E28}"/>
              </a:ext>
            </a:extLst>
          </p:cNvPr>
          <p:cNvSpPr/>
          <p:nvPr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286D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5FBC97-2711-110A-5F23-C6E009EB3F65}"/>
              </a:ext>
            </a:extLst>
          </p:cNvPr>
          <p:cNvSpPr/>
          <p:nvPr/>
        </p:nvSpPr>
        <p:spPr>
          <a:xfrm>
            <a:off x="0" y="4354053"/>
            <a:ext cx="6858000" cy="1878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2" descr="NHS Logo and symbol, meaning, history, PNG, brand">
            <a:extLst>
              <a:ext uri="{FF2B5EF4-FFF2-40B4-BE49-F238E27FC236}">
                <a16:creationId xmlns:a16="http://schemas.microsoft.com/office/drawing/2014/main" id="{8CCB9A65-EC98-A8AE-B910-27B07C1A18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07" t="12643" r="7103" b="11495"/>
          <a:stretch/>
        </p:blipFill>
        <p:spPr bwMode="auto">
          <a:xfrm>
            <a:off x="5748667" y="350142"/>
            <a:ext cx="7847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 Box 2">
            <a:extLst>
              <a:ext uri="{FF2B5EF4-FFF2-40B4-BE49-F238E27FC236}">
                <a16:creationId xmlns:a16="http://schemas.microsoft.com/office/drawing/2014/main" id="{D3833219-217E-98DB-A9CF-EB9B6FDAF22A}"/>
              </a:ext>
            </a:extLst>
          </p:cNvPr>
          <p:cNvSpPr txBox="1"/>
          <p:nvPr/>
        </p:nvSpPr>
        <p:spPr>
          <a:xfrm>
            <a:off x="193183" y="6379844"/>
            <a:ext cx="6448917" cy="1554272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 desidera partecipare, invii un'e-mail a agem.diabetessurvey@nhs.net o chiami il numero 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0121 611 0020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entro il 17 gennaio 2024.</a:t>
            </a: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La linea telefonica è aperta 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dalle 8.00 alle 18.00 dal lunedì al venerdì. </a:t>
            </a: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Dovrà fornire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nome e cognome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data di nascita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t-IT" sz="1600" b="1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codice postale</a:t>
            </a:r>
            <a:r>
              <a:rPr lang="it-IT" sz="16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it-IT" sz="1600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Per maggiori informazioni, visiti il sito web www.diabetessurvey.co.uk.</a:t>
            </a:r>
          </a:p>
        </p:txBody>
      </p:sp>
      <p:sp>
        <p:nvSpPr>
          <p:cNvPr id="8" name="Text Box 10">
            <a:extLst>
              <a:ext uri="{FF2B5EF4-FFF2-40B4-BE49-F238E27FC236}">
                <a16:creationId xmlns:a16="http://schemas.microsoft.com/office/drawing/2014/main" id="{F5DA251E-928D-CA00-A74D-C43C64526AF2}"/>
              </a:ext>
            </a:extLst>
          </p:cNvPr>
          <p:cNvSpPr txBox="1"/>
          <p:nvPr/>
        </p:nvSpPr>
        <p:spPr>
          <a:xfrm>
            <a:off x="3045331" y="4501759"/>
            <a:ext cx="3744410" cy="138499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R="144145">
              <a:spcAft>
                <a:spcPts val="1200"/>
              </a:spcAft>
              <a:defRPr/>
            </a:pPr>
            <a:r>
              <a:rPr lang="it-IT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è stato/a invitato/a, </a:t>
            </a:r>
            <a:r>
              <a:rPr lang="it-IT" sz="1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 verranno inviati una lettera e un SMS di promemoria che Le spiegheranno le modalità di partecipazione.</a:t>
            </a:r>
          </a:p>
          <a:p>
            <a:pPr marR="144145">
              <a:spcAft>
                <a:spcPts val="1200"/>
              </a:spcAft>
              <a:defRPr/>
            </a:pPr>
            <a:r>
              <a:rPr kumimoji="0" lang="it-IT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Il sondaggio </a:t>
            </a:r>
            <a:r>
              <a:rPr kumimoji="0" lang="it-IT" sz="1600" b="0" i="0" u="none" strike="noStrike" cap="none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è</a:t>
            </a:r>
            <a:r>
              <a:rPr kumimoji="0" lang="it-IT" sz="1600" b="1" i="0" u="none" strike="noStrike" cap="none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volontario</a:t>
            </a:r>
            <a:r>
              <a:rPr kumimoji="0" lang="it-IT" sz="1600" b="0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 e tutte le risposte sono </a:t>
            </a:r>
            <a:r>
              <a:rPr kumimoji="0" lang="it-IT" sz="1600" b="1" i="0" u="none" strike="noStrike" cap="none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riservate.</a:t>
            </a:r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A415618-EAD1-3373-ACCE-1C4B7AFB42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325" y="9104377"/>
            <a:ext cx="521105" cy="473543"/>
          </a:xfrm>
          <a:prstGeom prst="rect">
            <a:avLst/>
          </a:prstGeom>
        </p:spPr>
      </p:pic>
      <p:sp>
        <p:nvSpPr>
          <p:cNvPr id="11" name="Text Box 7">
            <a:extLst>
              <a:ext uri="{FF2B5EF4-FFF2-40B4-BE49-F238E27FC236}">
                <a16:creationId xmlns:a16="http://schemas.microsoft.com/office/drawing/2014/main" id="{69C8B787-5C30-05A4-3A1D-7FECF9483094}"/>
              </a:ext>
            </a:extLst>
          </p:cNvPr>
          <p:cNvSpPr txBox="1"/>
          <p:nvPr/>
        </p:nvSpPr>
        <p:spPr>
          <a:xfrm>
            <a:off x="448011" y="331270"/>
            <a:ext cx="5824866" cy="1878085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 racconti della Sua esperienza nel convivere con il diabete</a:t>
            </a:r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3EAAF0AB-F91C-7BC9-F5E1-8A04F2811EB3}"/>
              </a:ext>
            </a:extLst>
          </p:cNvPr>
          <p:cNvSpPr txBox="1"/>
          <p:nvPr/>
        </p:nvSpPr>
        <p:spPr>
          <a:xfrm>
            <a:off x="463209" y="2817806"/>
            <a:ext cx="3390374" cy="123110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144145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NHS England sta conducendo un'indagine per </a:t>
            </a:r>
            <a:r>
              <a:rPr kumimoji="0" lang="it-IT" sz="1600" b="1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comprendere l'esperienza degli adulti che convivono con il diabete di </a:t>
            </a:r>
            <a:r>
              <a:rPr kumimoji="0" lang="it-IT" sz="1600" i="0" u="none" strike="noStrike" cap="none" normalizeH="0" baseline="0" noProof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tipo 1 e di tipo 2 diagnosticato da almeno 12 mesi.</a:t>
            </a:r>
          </a:p>
        </p:txBody>
      </p:sp>
      <p:sp>
        <p:nvSpPr>
          <p:cNvPr id="15" name="Text Box 9">
            <a:extLst>
              <a:ext uri="{FF2B5EF4-FFF2-40B4-BE49-F238E27FC236}">
                <a16:creationId xmlns:a16="http://schemas.microsoft.com/office/drawing/2014/main" id="{7DC8A27F-9BB9-E863-2631-DA73360BFD0F}"/>
              </a:ext>
            </a:extLst>
          </p:cNvPr>
          <p:cNvSpPr txBox="1"/>
          <p:nvPr/>
        </p:nvSpPr>
        <p:spPr>
          <a:xfrm>
            <a:off x="437992" y="2018778"/>
            <a:ext cx="6070221" cy="634726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it-IT" sz="2000" b="1" dirty="0">
                <a:solidFill>
                  <a:schemeClr val="bg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Sondaggio nazionale sulla convivenza con il diabete </a:t>
            </a:r>
            <a:r>
              <a:rPr kumimoji="0" lang="it-IT" sz="2000" b="1" i="0" u="none" strike="noStrike" cap="none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2023</a:t>
            </a:r>
          </a:p>
        </p:txBody>
      </p:sp>
      <p:grpSp>
        <p:nvGrpSpPr>
          <p:cNvPr id="1069" name="Group 1068">
            <a:extLst>
              <a:ext uri="{FF2B5EF4-FFF2-40B4-BE49-F238E27FC236}">
                <a16:creationId xmlns:a16="http://schemas.microsoft.com/office/drawing/2014/main" id="{3467DFE6-0D0C-2825-5437-662FF6B8632F}"/>
              </a:ext>
            </a:extLst>
          </p:cNvPr>
          <p:cNvGrpSpPr/>
          <p:nvPr/>
        </p:nvGrpSpPr>
        <p:grpSpPr>
          <a:xfrm rot="20882231">
            <a:off x="493908" y="4510090"/>
            <a:ext cx="1425196" cy="1081470"/>
            <a:chOff x="1363655" y="5530495"/>
            <a:chExt cx="941819" cy="723898"/>
          </a:xfrm>
        </p:grpSpPr>
        <p:sp>
          <p:nvSpPr>
            <p:cNvPr id="1053" name="Freeform: Shape 1052">
              <a:extLst>
                <a:ext uri="{FF2B5EF4-FFF2-40B4-BE49-F238E27FC236}">
                  <a16:creationId xmlns:a16="http://schemas.microsoft.com/office/drawing/2014/main" id="{ADF0B94D-AEA0-5DC7-F5E4-F70CDF3F064A}"/>
                </a:ext>
              </a:extLst>
            </p:cNvPr>
            <p:cNvSpPr/>
            <p:nvPr/>
          </p:nvSpPr>
          <p:spPr>
            <a:xfrm>
              <a:off x="1363655" y="5530495"/>
              <a:ext cx="941819" cy="723898"/>
            </a:xfrm>
            <a:custGeom>
              <a:avLst/>
              <a:gdLst>
                <a:gd name="connsiteX0" fmla="*/ 396039 w 941819"/>
                <a:gd name="connsiteY0" fmla="*/ 9165 h 723898"/>
                <a:gd name="connsiteX1" fmla="*/ 696387 w 941819"/>
                <a:gd name="connsiteY1" fmla="*/ 81659 h 723898"/>
                <a:gd name="connsiteX2" fmla="*/ 932770 w 941819"/>
                <a:gd name="connsiteY2" fmla="*/ 468677 h 723898"/>
                <a:gd name="connsiteX3" fmla="*/ 932770 w 941819"/>
                <a:gd name="connsiteY3" fmla="*/ 468677 h 723898"/>
                <a:gd name="connsiteX4" fmla="*/ 545752 w 941819"/>
                <a:gd name="connsiteY4" fmla="*/ 705060 h 723898"/>
                <a:gd name="connsiteX5" fmla="*/ 340718 w 941819"/>
                <a:gd name="connsiteY5" fmla="*/ 655501 h 723898"/>
                <a:gd name="connsiteX6" fmla="*/ 69183 w 941819"/>
                <a:gd name="connsiteY6" fmla="*/ 714510 h 723898"/>
                <a:gd name="connsiteX7" fmla="*/ 152741 w 941819"/>
                <a:gd name="connsiteY7" fmla="*/ 593841 h 723898"/>
                <a:gd name="connsiteX8" fmla="*/ 9021 w 941819"/>
                <a:gd name="connsiteY8" fmla="*/ 245433 h 723898"/>
                <a:gd name="connsiteX9" fmla="*/ 9021 w 941819"/>
                <a:gd name="connsiteY9" fmla="*/ 245433 h 723898"/>
                <a:gd name="connsiteX10" fmla="*/ 396039 w 941819"/>
                <a:gd name="connsiteY10" fmla="*/ 9050 h 7238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41819" h="723898">
                  <a:moveTo>
                    <a:pt x="396039" y="9165"/>
                  </a:moveTo>
                  <a:lnTo>
                    <a:pt x="696387" y="81659"/>
                  </a:lnTo>
                  <a:cubicBezTo>
                    <a:pt x="868575" y="123265"/>
                    <a:pt x="974376" y="296489"/>
                    <a:pt x="932770" y="468677"/>
                  </a:cubicBezTo>
                  <a:lnTo>
                    <a:pt x="932770" y="468677"/>
                  </a:lnTo>
                  <a:cubicBezTo>
                    <a:pt x="891164" y="640864"/>
                    <a:pt x="717939" y="746666"/>
                    <a:pt x="545752" y="705060"/>
                  </a:cubicBezTo>
                  <a:lnTo>
                    <a:pt x="340718" y="655501"/>
                  </a:lnTo>
                  <a:cubicBezTo>
                    <a:pt x="209100" y="758652"/>
                    <a:pt x="69183" y="714510"/>
                    <a:pt x="69183" y="714510"/>
                  </a:cubicBezTo>
                  <a:cubicBezTo>
                    <a:pt x="112057" y="669331"/>
                    <a:pt x="137989" y="624844"/>
                    <a:pt x="152741" y="593841"/>
                  </a:cubicBezTo>
                  <a:cubicBezTo>
                    <a:pt x="37604" y="523076"/>
                    <a:pt x="-24402" y="383851"/>
                    <a:pt x="9021" y="245433"/>
                  </a:cubicBezTo>
                  <a:lnTo>
                    <a:pt x="9021" y="245433"/>
                  </a:lnTo>
                  <a:cubicBezTo>
                    <a:pt x="50627" y="73245"/>
                    <a:pt x="223852" y="-32556"/>
                    <a:pt x="396039" y="9050"/>
                  </a:cubicBezTo>
                  <a:close/>
                </a:path>
              </a:pathLst>
            </a:custGeom>
            <a:solidFill>
              <a:srgbClr val="286DB5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54" name="Graphic 13">
              <a:extLst>
                <a:ext uri="{FF2B5EF4-FFF2-40B4-BE49-F238E27FC236}">
                  <a16:creationId xmlns:a16="http://schemas.microsoft.com/office/drawing/2014/main" id="{FD01BA3C-41B3-000F-6164-548BC521FF7B}"/>
                </a:ext>
              </a:extLst>
            </p:cNvPr>
            <p:cNvGrpSpPr/>
            <p:nvPr/>
          </p:nvGrpSpPr>
          <p:grpSpPr>
            <a:xfrm>
              <a:off x="1477813" y="5648716"/>
              <a:ext cx="698145" cy="458969"/>
              <a:chOff x="1477813" y="5648716"/>
              <a:chExt cx="698145" cy="458969"/>
            </a:xfrm>
            <a:solidFill>
              <a:srgbClr val="FFFFFF"/>
            </a:solidFill>
          </p:grpSpPr>
          <p:sp>
            <p:nvSpPr>
              <p:cNvPr id="1055" name="Freeform: Shape 1054">
                <a:extLst>
                  <a:ext uri="{FF2B5EF4-FFF2-40B4-BE49-F238E27FC236}">
                    <a16:creationId xmlns:a16="http://schemas.microsoft.com/office/drawing/2014/main" id="{820B0D9A-4565-CAAE-07A0-FD33D6F0ACF7}"/>
                  </a:ext>
                </a:extLst>
              </p:cNvPr>
              <p:cNvSpPr/>
              <p:nvPr/>
            </p:nvSpPr>
            <p:spPr>
              <a:xfrm>
                <a:off x="1547772" y="5648716"/>
                <a:ext cx="367024" cy="107773"/>
              </a:xfrm>
              <a:custGeom>
                <a:avLst/>
                <a:gdLst>
                  <a:gd name="connsiteX0" fmla="*/ 361520 w 367024"/>
                  <a:gd name="connsiteY0" fmla="*/ 105775 h 107773"/>
                  <a:gd name="connsiteX1" fmla="*/ 351954 w 367024"/>
                  <a:gd name="connsiteY1" fmla="*/ 107388 h 107773"/>
                  <a:gd name="connsiteX2" fmla="*/ 9308 w 367024"/>
                  <a:gd name="connsiteY2" fmla="*/ 24061 h 107773"/>
                  <a:gd name="connsiteX3" fmla="*/ 319 w 367024"/>
                  <a:gd name="connsiteY3" fmla="*/ 9308 h 107773"/>
                  <a:gd name="connsiteX4" fmla="*/ 15071 w 367024"/>
                  <a:gd name="connsiteY4" fmla="*/ 319 h 107773"/>
                  <a:gd name="connsiteX5" fmla="*/ 357717 w 367024"/>
                  <a:gd name="connsiteY5" fmla="*/ 83646 h 107773"/>
                  <a:gd name="connsiteX6" fmla="*/ 366706 w 367024"/>
                  <a:gd name="connsiteY6" fmla="*/ 98398 h 107773"/>
                  <a:gd name="connsiteX7" fmla="*/ 361520 w 367024"/>
                  <a:gd name="connsiteY7" fmla="*/ 105659 h 1077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7024" h="107773">
                    <a:moveTo>
                      <a:pt x="361520" y="105775"/>
                    </a:moveTo>
                    <a:cubicBezTo>
                      <a:pt x="358754" y="107503"/>
                      <a:pt x="355412" y="108310"/>
                      <a:pt x="351954" y="107388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7717" y="83646"/>
                    </a:lnTo>
                    <a:cubicBezTo>
                      <a:pt x="364286" y="85260"/>
                      <a:pt x="368205" y="91829"/>
                      <a:pt x="366706" y="98398"/>
                    </a:cubicBezTo>
                    <a:cubicBezTo>
                      <a:pt x="365900" y="101510"/>
                      <a:pt x="364056" y="104046"/>
                      <a:pt x="361520" y="10565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6" name="Freeform: Shape 1055">
                <a:extLst>
                  <a:ext uri="{FF2B5EF4-FFF2-40B4-BE49-F238E27FC236}">
                    <a16:creationId xmlns:a16="http://schemas.microsoft.com/office/drawing/2014/main" id="{6F91B3B7-B54F-6DE8-B980-7C23E9285F23}"/>
                  </a:ext>
                </a:extLst>
              </p:cNvPr>
              <p:cNvSpPr/>
              <p:nvPr/>
            </p:nvSpPr>
            <p:spPr>
              <a:xfrm>
                <a:off x="1998985" y="5758437"/>
                <a:ext cx="176973" cy="61557"/>
              </a:xfrm>
              <a:custGeom>
                <a:avLst/>
                <a:gdLst>
                  <a:gd name="connsiteX0" fmla="*/ 171469 w 176973"/>
                  <a:gd name="connsiteY0" fmla="*/ 59558 h 61557"/>
                  <a:gd name="connsiteX1" fmla="*/ 161903 w 176973"/>
                  <a:gd name="connsiteY1" fmla="*/ 61172 h 61557"/>
                  <a:gd name="connsiteX2" fmla="*/ 9308 w 176973"/>
                  <a:gd name="connsiteY2" fmla="*/ 24061 h 61557"/>
                  <a:gd name="connsiteX3" fmla="*/ 319 w 176973"/>
                  <a:gd name="connsiteY3" fmla="*/ 9308 h 61557"/>
                  <a:gd name="connsiteX4" fmla="*/ 15071 w 176973"/>
                  <a:gd name="connsiteY4" fmla="*/ 319 h 61557"/>
                  <a:gd name="connsiteX5" fmla="*/ 167665 w 176973"/>
                  <a:gd name="connsiteY5" fmla="*/ 37430 h 61557"/>
                  <a:gd name="connsiteX6" fmla="*/ 176655 w 176973"/>
                  <a:gd name="connsiteY6" fmla="*/ 52182 h 61557"/>
                  <a:gd name="connsiteX7" fmla="*/ 171469 w 176973"/>
                  <a:gd name="connsiteY7" fmla="*/ 59443 h 615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6973" h="61557">
                    <a:moveTo>
                      <a:pt x="171469" y="59558"/>
                    </a:moveTo>
                    <a:cubicBezTo>
                      <a:pt x="168703" y="61287"/>
                      <a:pt x="165360" y="62094"/>
                      <a:pt x="161903" y="61172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167665" y="37430"/>
                    </a:lnTo>
                    <a:cubicBezTo>
                      <a:pt x="174235" y="39043"/>
                      <a:pt x="178153" y="45613"/>
                      <a:pt x="176655" y="52182"/>
                    </a:cubicBezTo>
                    <a:cubicBezTo>
                      <a:pt x="175848" y="55294"/>
                      <a:pt x="174004" y="57830"/>
                      <a:pt x="171469" y="5944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7" name="Freeform: Shape 1056">
                <a:extLst>
                  <a:ext uri="{FF2B5EF4-FFF2-40B4-BE49-F238E27FC236}">
                    <a16:creationId xmlns:a16="http://schemas.microsoft.com/office/drawing/2014/main" id="{322E6CBE-586A-C6C8-DB19-CFF26D322AB1}"/>
                  </a:ext>
                </a:extLst>
              </p:cNvPr>
              <p:cNvSpPr/>
              <p:nvPr/>
            </p:nvSpPr>
            <p:spPr>
              <a:xfrm>
                <a:off x="1512850" y="5792551"/>
                <a:ext cx="199217" cy="66974"/>
              </a:xfrm>
              <a:custGeom>
                <a:avLst/>
                <a:gdLst>
                  <a:gd name="connsiteX0" fmla="*/ 193712 w 199217"/>
                  <a:gd name="connsiteY0" fmla="*/ 64975 h 66974"/>
                  <a:gd name="connsiteX1" fmla="*/ 184146 w 199217"/>
                  <a:gd name="connsiteY1" fmla="*/ 66589 h 66974"/>
                  <a:gd name="connsiteX2" fmla="*/ 9308 w 199217"/>
                  <a:gd name="connsiteY2" fmla="*/ 24061 h 66974"/>
                  <a:gd name="connsiteX3" fmla="*/ 319 w 199217"/>
                  <a:gd name="connsiteY3" fmla="*/ 9308 h 66974"/>
                  <a:gd name="connsiteX4" fmla="*/ 15071 w 199217"/>
                  <a:gd name="connsiteY4" fmla="*/ 319 h 66974"/>
                  <a:gd name="connsiteX5" fmla="*/ 189909 w 199217"/>
                  <a:gd name="connsiteY5" fmla="*/ 42847 h 66974"/>
                  <a:gd name="connsiteX6" fmla="*/ 198899 w 199217"/>
                  <a:gd name="connsiteY6" fmla="*/ 57599 h 66974"/>
                  <a:gd name="connsiteX7" fmla="*/ 193712 w 199217"/>
                  <a:gd name="connsiteY7" fmla="*/ 64860 h 669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217" h="66974">
                    <a:moveTo>
                      <a:pt x="193712" y="64975"/>
                    </a:moveTo>
                    <a:cubicBezTo>
                      <a:pt x="190946" y="66704"/>
                      <a:pt x="187604" y="67511"/>
                      <a:pt x="184146" y="66589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89909" y="42847"/>
                    </a:lnTo>
                    <a:cubicBezTo>
                      <a:pt x="196478" y="44460"/>
                      <a:pt x="200397" y="51030"/>
                      <a:pt x="198899" y="57599"/>
                    </a:cubicBezTo>
                    <a:cubicBezTo>
                      <a:pt x="198092" y="60711"/>
                      <a:pt x="196248" y="63246"/>
                      <a:pt x="193712" y="6486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8" name="Freeform: Shape 1057">
                <a:extLst>
                  <a:ext uri="{FF2B5EF4-FFF2-40B4-BE49-F238E27FC236}">
                    <a16:creationId xmlns:a16="http://schemas.microsoft.com/office/drawing/2014/main" id="{496D35FE-83A4-9095-DF50-CDD697E225AC}"/>
                  </a:ext>
                </a:extLst>
              </p:cNvPr>
              <p:cNvSpPr/>
              <p:nvPr/>
            </p:nvSpPr>
            <p:spPr>
              <a:xfrm>
                <a:off x="1779545" y="5857323"/>
                <a:ext cx="361377" cy="106506"/>
              </a:xfrm>
              <a:custGeom>
                <a:avLst/>
                <a:gdLst>
                  <a:gd name="connsiteX0" fmla="*/ 355872 w 361377"/>
                  <a:gd name="connsiteY0" fmla="*/ 104507 h 106506"/>
                  <a:gd name="connsiteX1" fmla="*/ 346307 w 361377"/>
                  <a:gd name="connsiteY1" fmla="*/ 106120 h 106506"/>
                  <a:gd name="connsiteX2" fmla="*/ 9308 w 361377"/>
                  <a:gd name="connsiteY2" fmla="*/ 24061 h 106506"/>
                  <a:gd name="connsiteX3" fmla="*/ 319 w 361377"/>
                  <a:gd name="connsiteY3" fmla="*/ 9308 h 106506"/>
                  <a:gd name="connsiteX4" fmla="*/ 15071 w 361377"/>
                  <a:gd name="connsiteY4" fmla="*/ 319 h 106506"/>
                  <a:gd name="connsiteX5" fmla="*/ 352069 w 361377"/>
                  <a:gd name="connsiteY5" fmla="*/ 82378 h 106506"/>
                  <a:gd name="connsiteX6" fmla="*/ 361059 w 361377"/>
                  <a:gd name="connsiteY6" fmla="*/ 97131 h 106506"/>
                  <a:gd name="connsiteX7" fmla="*/ 355872 w 361377"/>
                  <a:gd name="connsiteY7" fmla="*/ 104392 h 106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1377" h="106506">
                    <a:moveTo>
                      <a:pt x="355872" y="104507"/>
                    </a:moveTo>
                    <a:cubicBezTo>
                      <a:pt x="353107" y="106236"/>
                      <a:pt x="349764" y="107042"/>
                      <a:pt x="346307" y="106120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352069" y="82378"/>
                    </a:lnTo>
                    <a:cubicBezTo>
                      <a:pt x="358639" y="83992"/>
                      <a:pt x="362557" y="90561"/>
                      <a:pt x="361059" y="97131"/>
                    </a:cubicBezTo>
                    <a:cubicBezTo>
                      <a:pt x="360252" y="100242"/>
                      <a:pt x="358408" y="102778"/>
                      <a:pt x="355872" y="104392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59" name="Freeform: Shape 1058">
                <a:extLst>
                  <a:ext uri="{FF2B5EF4-FFF2-40B4-BE49-F238E27FC236}">
                    <a16:creationId xmlns:a16="http://schemas.microsoft.com/office/drawing/2014/main" id="{BFC1A93C-B029-F16B-44C4-2900FEB2992D}"/>
                  </a:ext>
                </a:extLst>
              </p:cNvPr>
              <p:cNvSpPr/>
              <p:nvPr/>
            </p:nvSpPr>
            <p:spPr>
              <a:xfrm>
                <a:off x="1952078" y="6051754"/>
                <a:ext cx="153807" cy="55931"/>
              </a:xfrm>
              <a:custGeom>
                <a:avLst/>
                <a:gdLst>
                  <a:gd name="connsiteX0" fmla="*/ 148303 w 153807"/>
                  <a:gd name="connsiteY0" fmla="*/ 53911 h 55931"/>
                  <a:gd name="connsiteX1" fmla="*/ 138737 w 153807"/>
                  <a:gd name="connsiteY1" fmla="*/ 55524 h 55931"/>
                  <a:gd name="connsiteX2" fmla="*/ 9308 w 153807"/>
                  <a:gd name="connsiteY2" fmla="*/ 24061 h 55931"/>
                  <a:gd name="connsiteX3" fmla="*/ 319 w 153807"/>
                  <a:gd name="connsiteY3" fmla="*/ 9308 h 55931"/>
                  <a:gd name="connsiteX4" fmla="*/ 15071 w 153807"/>
                  <a:gd name="connsiteY4" fmla="*/ 319 h 55931"/>
                  <a:gd name="connsiteX5" fmla="*/ 144499 w 153807"/>
                  <a:gd name="connsiteY5" fmla="*/ 31782 h 55931"/>
                  <a:gd name="connsiteX6" fmla="*/ 153489 w 153807"/>
                  <a:gd name="connsiteY6" fmla="*/ 46535 h 55931"/>
                  <a:gd name="connsiteX7" fmla="*/ 148303 w 153807"/>
                  <a:gd name="connsiteY7" fmla="*/ 53796 h 559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3807" h="55931">
                    <a:moveTo>
                      <a:pt x="148303" y="53911"/>
                    </a:moveTo>
                    <a:cubicBezTo>
                      <a:pt x="145537" y="55755"/>
                      <a:pt x="142194" y="56447"/>
                      <a:pt x="138737" y="55524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1" y="-1180"/>
                      <a:pt x="15071" y="319"/>
                    </a:cubicBezTo>
                    <a:lnTo>
                      <a:pt x="144499" y="31782"/>
                    </a:lnTo>
                    <a:cubicBezTo>
                      <a:pt x="151069" y="33396"/>
                      <a:pt x="154987" y="39965"/>
                      <a:pt x="153489" y="46535"/>
                    </a:cubicBezTo>
                    <a:cubicBezTo>
                      <a:pt x="152682" y="49647"/>
                      <a:pt x="150838" y="52182"/>
                      <a:pt x="148303" y="53796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60" name="Freeform: Shape 1059">
                <a:extLst>
                  <a:ext uri="{FF2B5EF4-FFF2-40B4-BE49-F238E27FC236}">
                    <a16:creationId xmlns:a16="http://schemas.microsoft.com/office/drawing/2014/main" id="{DC57B062-B533-1A89-0070-5DE991CF60A7}"/>
                  </a:ext>
                </a:extLst>
              </p:cNvPr>
              <p:cNvSpPr/>
              <p:nvPr/>
            </p:nvSpPr>
            <p:spPr>
              <a:xfrm>
                <a:off x="1477813" y="5936271"/>
                <a:ext cx="402637" cy="116533"/>
              </a:xfrm>
              <a:custGeom>
                <a:avLst/>
                <a:gdLst>
                  <a:gd name="connsiteX0" fmla="*/ 397133 w 402637"/>
                  <a:gd name="connsiteY0" fmla="*/ 114534 h 116533"/>
                  <a:gd name="connsiteX1" fmla="*/ 387567 w 402637"/>
                  <a:gd name="connsiteY1" fmla="*/ 116147 h 116533"/>
                  <a:gd name="connsiteX2" fmla="*/ 9308 w 402637"/>
                  <a:gd name="connsiteY2" fmla="*/ 24061 h 116533"/>
                  <a:gd name="connsiteX3" fmla="*/ 319 w 402637"/>
                  <a:gd name="connsiteY3" fmla="*/ 9308 h 116533"/>
                  <a:gd name="connsiteX4" fmla="*/ 15071 w 402637"/>
                  <a:gd name="connsiteY4" fmla="*/ 319 h 116533"/>
                  <a:gd name="connsiteX5" fmla="*/ 393330 w 402637"/>
                  <a:gd name="connsiteY5" fmla="*/ 92405 h 116533"/>
                  <a:gd name="connsiteX6" fmla="*/ 402319 w 402637"/>
                  <a:gd name="connsiteY6" fmla="*/ 107158 h 116533"/>
                  <a:gd name="connsiteX7" fmla="*/ 397133 w 402637"/>
                  <a:gd name="connsiteY7" fmla="*/ 114419 h 1165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2637" h="116533">
                    <a:moveTo>
                      <a:pt x="397133" y="114534"/>
                    </a:moveTo>
                    <a:cubicBezTo>
                      <a:pt x="394367" y="116263"/>
                      <a:pt x="391025" y="117069"/>
                      <a:pt x="387567" y="116147"/>
                    </a:cubicBezTo>
                    <a:lnTo>
                      <a:pt x="9308" y="24061"/>
                    </a:lnTo>
                    <a:cubicBezTo>
                      <a:pt x="2739" y="22447"/>
                      <a:pt x="-1180" y="15878"/>
                      <a:pt x="319" y="9308"/>
                    </a:cubicBezTo>
                    <a:cubicBezTo>
                      <a:pt x="1932" y="2739"/>
                      <a:pt x="8502" y="-1180"/>
                      <a:pt x="15071" y="319"/>
                    </a:cubicBezTo>
                    <a:lnTo>
                      <a:pt x="393330" y="92405"/>
                    </a:lnTo>
                    <a:cubicBezTo>
                      <a:pt x="399899" y="94019"/>
                      <a:pt x="403818" y="100588"/>
                      <a:pt x="402319" y="107158"/>
                    </a:cubicBezTo>
                    <a:cubicBezTo>
                      <a:pt x="401513" y="110269"/>
                      <a:pt x="399669" y="112805"/>
                      <a:pt x="397133" y="114419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988B193-4632-99A1-6225-A1F155AAE3BC}"/>
              </a:ext>
            </a:extLst>
          </p:cNvPr>
          <p:cNvSpPr/>
          <p:nvPr/>
        </p:nvSpPr>
        <p:spPr>
          <a:xfrm rot="20023529">
            <a:off x="5193747" y="2962913"/>
            <a:ext cx="1277632" cy="1312389"/>
          </a:xfrm>
          <a:custGeom>
            <a:avLst/>
            <a:gdLst>
              <a:gd name="connsiteX0" fmla="*/ 741749 w 916570"/>
              <a:gd name="connsiteY0" fmla="*/ 175628 h 923847"/>
              <a:gd name="connsiteX1" fmla="*/ 466526 w 916570"/>
              <a:gd name="connsiteY1" fmla="*/ 35136 h 923847"/>
              <a:gd name="connsiteX2" fmla="*/ 35136 w 916570"/>
              <a:gd name="connsiteY2" fmla="*/ 174937 h 923847"/>
              <a:gd name="connsiteX3" fmla="*/ 35136 w 916570"/>
              <a:gd name="connsiteY3" fmla="*/ 174937 h 923847"/>
              <a:gd name="connsiteX4" fmla="*/ 174937 w 916570"/>
              <a:gd name="connsiteY4" fmla="*/ 606327 h 923847"/>
              <a:gd name="connsiteX5" fmla="*/ 362799 w 916570"/>
              <a:gd name="connsiteY5" fmla="*/ 702217 h 923847"/>
              <a:gd name="connsiteX6" fmla="*/ 530491 w 916570"/>
              <a:gd name="connsiteY6" fmla="*/ 923848 h 923847"/>
              <a:gd name="connsiteX7" fmla="*/ 545589 w 916570"/>
              <a:gd name="connsiteY7" fmla="*/ 777938 h 923847"/>
              <a:gd name="connsiteX8" fmla="*/ 881435 w 916570"/>
              <a:gd name="connsiteY8" fmla="*/ 607019 h 923847"/>
              <a:gd name="connsiteX9" fmla="*/ 881435 w 916570"/>
              <a:gd name="connsiteY9" fmla="*/ 607019 h 923847"/>
              <a:gd name="connsiteX10" fmla="*/ 741634 w 916570"/>
              <a:gd name="connsiteY10" fmla="*/ 175628 h 9238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6570" h="923847">
                <a:moveTo>
                  <a:pt x="741749" y="175628"/>
                </a:moveTo>
                <a:lnTo>
                  <a:pt x="466526" y="35136"/>
                </a:lnTo>
                <a:cubicBezTo>
                  <a:pt x="308745" y="-45426"/>
                  <a:pt x="115582" y="17272"/>
                  <a:pt x="35136" y="174937"/>
                </a:cubicBezTo>
                <a:lnTo>
                  <a:pt x="35136" y="174937"/>
                </a:lnTo>
                <a:cubicBezTo>
                  <a:pt x="-45426" y="332718"/>
                  <a:pt x="17272" y="525881"/>
                  <a:pt x="174937" y="606327"/>
                </a:cubicBezTo>
                <a:lnTo>
                  <a:pt x="362799" y="702217"/>
                </a:lnTo>
                <a:cubicBezTo>
                  <a:pt x="395530" y="866222"/>
                  <a:pt x="530491" y="923848"/>
                  <a:pt x="530491" y="923848"/>
                </a:cubicBezTo>
                <a:cubicBezTo>
                  <a:pt x="527379" y="861612"/>
                  <a:pt x="536599" y="810901"/>
                  <a:pt x="545589" y="777938"/>
                </a:cubicBezTo>
                <a:cubicBezTo>
                  <a:pt x="679052" y="799145"/>
                  <a:pt x="816663" y="733912"/>
                  <a:pt x="881435" y="607019"/>
                </a:cubicBezTo>
                <a:lnTo>
                  <a:pt x="881435" y="607019"/>
                </a:lnTo>
                <a:cubicBezTo>
                  <a:pt x="961996" y="449238"/>
                  <a:pt x="899299" y="256075"/>
                  <a:pt x="741634" y="175628"/>
                </a:cubicBezTo>
                <a:close/>
              </a:path>
            </a:pathLst>
          </a:custGeom>
          <a:solidFill>
            <a:srgbClr val="B21F74"/>
          </a:solidFill>
          <a:ln w="11523" cap="flat">
            <a:noFill/>
            <a:prstDash val="solid"/>
            <a:miter/>
          </a:ln>
        </p:spPr>
        <p:txBody>
          <a:bodyPr rtlCol="0" anchor="ctr"/>
          <a:lstStyle/>
          <a:p>
            <a:endParaRPr lang="en-GB" dirty="0"/>
          </a:p>
        </p:txBody>
      </p:sp>
      <p:grpSp>
        <p:nvGrpSpPr>
          <p:cNvPr id="54" name="Graphic 16">
            <a:extLst>
              <a:ext uri="{FF2B5EF4-FFF2-40B4-BE49-F238E27FC236}">
                <a16:creationId xmlns:a16="http://schemas.microsoft.com/office/drawing/2014/main" id="{0872F9E9-BB5E-C888-9F84-BFFA7F716E7C}"/>
              </a:ext>
            </a:extLst>
          </p:cNvPr>
          <p:cNvGrpSpPr/>
          <p:nvPr/>
        </p:nvGrpSpPr>
        <p:grpSpPr>
          <a:xfrm rot="19681079">
            <a:off x="5534247" y="3353011"/>
            <a:ext cx="502778" cy="370555"/>
            <a:chOff x="4905793" y="4296516"/>
            <a:chExt cx="360692" cy="260849"/>
          </a:xfrm>
          <a:solidFill>
            <a:srgbClr val="FFFFFF"/>
          </a:solidFill>
        </p:grpSpPr>
        <p:sp>
          <p:nvSpPr>
            <p:cNvPr id="55" name="Freeform: Shape 54">
              <a:extLst>
                <a:ext uri="{FF2B5EF4-FFF2-40B4-BE49-F238E27FC236}">
                  <a16:creationId xmlns:a16="http://schemas.microsoft.com/office/drawing/2014/main" id="{0E88CE99-B8B1-FED1-F499-B25E09ACC46B}"/>
                </a:ext>
              </a:extLst>
            </p:cNvPr>
            <p:cNvSpPr/>
            <p:nvPr/>
          </p:nvSpPr>
          <p:spPr>
            <a:xfrm>
              <a:off x="4905793" y="4296516"/>
              <a:ext cx="102919" cy="102946"/>
            </a:xfrm>
            <a:custGeom>
              <a:avLst/>
              <a:gdLst>
                <a:gd name="connsiteX0" fmla="*/ 6996 w 102919"/>
                <a:gd name="connsiteY0" fmla="*/ 25441 h 102946"/>
                <a:gd name="connsiteX1" fmla="*/ 1579 w 102919"/>
                <a:gd name="connsiteY1" fmla="*/ 38580 h 102946"/>
                <a:gd name="connsiteX2" fmla="*/ 311 w 102919"/>
                <a:gd name="connsiteY2" fmla="*/ 45611 h 102946"/>
                <a:gd name="connsiteX3" fmla="*/ 1694 w 102919"/>
                <a:gd name="connsiteY3" fmla="*/ 64512 h 102946"/>
                <a:gd name="connsiteX4" fmla="*/ 25551 w 102919"/>
                <a:gd name="connsiteY4" fmla="*/ 95861 h 102946"/>
                <a:gd name="connsiteX5" fmla="*/ 25897 w 102919"/>
                <a:gd name="connsiteY5" fmla="*/ 96091 h 102946"/>
                <a:gd name="connsiteX6" fmla="*/ 64622 w 102919"/>
                <a:gd name="connsiteY6" fmla="*/ 101162 h 102946"/>
                <a:gd name="connsiteX7" fmla="*/ 81449 w 102919"/>
                <a:gd name="connsiteY7" fmla="*/ 93210 h 102946"/>
                <a:gd name="connsiteX8" fmla="*/ 95971 w 102919"/>
                <a:gd name="connsiteY8" fmla="*/ 77305 h 102946"/>
                <a:gd name="connsiteX9" fmla="*/ 102886 w 102919"/>
                <a:gd name="connsiteY9" fmla="*/ 50105 h 102946"/>
                <a:gd name="connsiteX10" fmla="*/ 77415 w 102919"/>
                <a:gd name="connsiteY10" fmla="*/ 7001 h 102946"/>
                <a:gd name="connsiteX11" fmla="*/ 38460 w 102919"/>
                <a:gd name="connsiteY11" fmla="*/ 1699 h 102946"/>
                <a:gd name="connsiteX12" fmla="*/ 7111 w 102919"/>
                <a:gd name="connsiteY12" fmla="*/ 25557 h 1029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2919" h="102946">
                  <a:moveTo>
                    <a:pt x="6996" y="25441"/>
                  </a:moveTo>
                  <a:cubicBezTo>
                    <a:pt x="4576" y="29590"/>
                    <a:pt x="2732" y="33970"/>
                    <a:pt x="1579" y="38580"/>
                  </a:cubicBezTo>
                  <a:cubicBezTo>
                    <a:pt x="1003" y="40885"/>
                    <a:pt x="542" y="43190"/>
                    <a:pt x="311" y="45611"/>
                  </a:cubicBezTo>
                  <a:cubicBezTo>
                    <a:pt x="-380" y="51834"/>
                    <a:pt x="81" y="58288"/>
                    <a:pt x="1694" y="64512"/>
                  </a:cubicBezTo>
                  <a:cubicBezTo>
                    <a:pt x="5152" y="77766"/>
                    <a:pt x="13680" y="88945"/>
                    <a:pt x="25551" y="95861"/>
                  </a:cubicBezTo>
                  <a:cubicBezTo>
                    <a:pt x="25551" y="95861"/>
                    <a:pt x="25782" y="95976"/>
                    <a:pt x="25897" y="96091"/>
                  </a:cubicBezTo>
                  <a:cubicBezTo>
                    <a:pt x="37653" y="102891"/>
                    <a:pt x="51368" y="104735"/>
                    <a:pt x="64622" y="101162"/>
                  </a:cubicBezTo>
                  <a:cubicBezTo>
                    <a:pt x="70731" y="99549"/>
                    <a:pt x="76493" y="96898"/>
                    <a:pt x="81449" y="93210"/>
                  </a:cubicBezTo>
                  <a:cubicBezTo>
                    <a:pt x="87327" y="89061"/>
                    <a:pt x="92167" y="83644"/>
                    <a:pt x="95971" y="77305"/>
                  </a:cubicBezTo>
                  <a:cubicBezTo>
                    <a:pt x="100927" y="68776"/>
                    <a:pt x="103232" y="59326"/>
                    <a:pt x="102886" y="50105"/>
                  </a:cubicBezTo>
                  <a:cubicBezTo>
                    <a:pt x="102425" y="32933"/>
                    <a:pt x="93320" y="16336"/>
                    <a:pt x="77415" y="7001"/>
                  </a:cubicBezTo>
                  <a:cubicBezTo>
                    <a:pt x="65544" y="86"/>
                    <a:pt x="51714" y="-1758"/>
                    <a:pt x="38460" y="1699"/>
                  </a:cubicBezTo>
                  <a:cubicBezTo>
                    <a:pt x="25206" y="5157"/>
                    <a:pt x="14026" y="13686"/>
                    <a:pt x="7111" y="25557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37D46287-9334-9142-0510-8693937FEA6D}"/>
                </a:ext>
              </a:extLst>
            </p:cNvPr>
            <p:cNvSpPr/>
            <p:nvPr/>
          </p:nvSpPr>
          <p:spPr>
            <a:xfrm>
              <a:off x="5034659" y="4375539"/>
              <a:ext cx="102891" cy="102793"/>
            </a:xfrm>
            <a:custGeom>
              <a:avLst/>
              <a:gdLst>
                <a:gd name="connsiteX0" fmla="*/ 7059 w 102891"/>
                <a:gd name="connsiteY0" fmla="*/ 25377 h 102793"/>
                <a:gd name="connsiteX1" fmla="*/ 1642 w 102891"/>
                <a:gd name="connsiteY1" fmla="*/ 38516 h 102793"/>
                <a:gd name="connsiteX2" fmla="*/ 1642 w 102891"/>
                <a:gd name="connsiteY2" fmla="*/ 64448 h 102793"/>
                <a:gd name="connsiteX3" fmla="*/ 25500 w 102891"/>
                <a:gd name="connsiteY3" fmla="*/ 95797 h 102793"/>
                <a:gd name="connsiteX4" fmla="*/ 48435 w 102891"/>
                <a:gd name="connsiteY4" fmla="*/ 102712 h 102793"/>
                <a:gd name="connsiteX5" fmla="*/ 72523 w 102891"/>
                <a:gd name="connsiteY5" fmla="*/ 98332 h 102793"/>
                <a:gd name="connsiteX6" fmla="*/ 76902 w 102891"/>
                <a:gd name="connsiteY6" fmla="*/ 96142 h 102793"/>
                <a:gd name="connsiteX7" fmla="*/ 95919 w 102891"/>
                <a:gd name="connsiteY7" fmla="*/ 77356 h 102793"/>
                <a:gd name="connsiteX8" fmla="*/ 96380 w 102891"/>
                <a:gd name="connsiteY8" fmla="*/ 26415 h 102793"/>
                <a:gd name="connsiteX9" fmla="*/ 95804 w 102891"/>
                <a:gd name="connsiteY9" fmla="*/ 25377 h 102793"/>
                <a:gd name="connsiteX10" fmla="*/ 77478 w 102891"/>
                <a:gd name="connsiteY10" fmla="*/ 7052 h 102793"/>
                <a:gd name="connsiteX11" fmla="*/ 77478 w 102891"/>
                <a:gd name="connsiteY11" fmla="*/ 7052 h 102793"/>
                <a:gd name="connsiteX12" fmla="*/ 38523 w 102891"/>
                <a:gd name="connsiteY12" fmla="*/ 1750 h 102793"/>
                <a:gd name="connsiteX13" fmla="*/ 33337 w 102891"/>
                <a:gd name="connsiteY13" fmla="*/ 3479 h 102793"/>
                <a:gd name="connsiteX14" fmla="*/ 7290 w 102891"/>
                <a:gd name="connsiteY14" fmla="*/ 25608 h 102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02891" h="102793">
                  <a:moveTo>
                    <a:pt x="7059" y="25377"/>
                  </a:moveTo>
                  <a:cubicBezTo>
                    <a:pt x="4639" y="29526"/>
                    <a:pt x="2795" y="33906"/>
                    <a:pt x="1642" y="38516"/>
                  </a:cubicBezTo>
                  <a:cubicBezTo>
                    <a:pt x="-547" y="46929"/>
                    <a:pt x="-547" y="55804"/>
                    <a:pt x="1642" y="64448"/>
                  </a:cubicBezTo>
                  <a:cubicBezTo>
                    <a:pt x="5100" y="77702"/>
                    <a:pt x="13629" y="88881"/>
                    <a:pt x="25500" y="95797"/>
                  </a:cubicBezTo>
                  <a:cubicBezTo>
                    <a:pt x="32761" y="100061"/>
                    <a:pt x="40598" y="102251"/>
                    <a:pt x="48435" y="102712"/>
                  </a:cubicBezTo>
                  <a:cubicBezTo>
                    <a:pt x="56733" y="103173"/>
                    <a:pt x="64916" y="101674"/>
                    <a:pt x="72523" y="98332"/>
                  </a:cubicBezTo>
                  <a:cubicBezTo>
                    <a:pt x="74021" y="97641"/>
                    <a:pt x="75519" y="96949"/>
                    <a:pt x="76902" y="96142"/>
                  </a:cubicBezTo>
                  <a:cubicBezTo>
                    <a:pt x="84509" y="91763"/>
                    <a:pt x="91194" y="85424"/>
                    <a:pt x="95919" y="77356"/>
                  </a:cubicBezTo>
                  <a:cubicBezTo>
                    <a:pt x="105370" y="61105"/>
                    <a:pt x="104909" y="41743"/>
                    <a:pt x="96380" y="26415"/>
                  </a:cubicBezTo>
                  <a:cubicBezTo>
                    <a:pt x="96149" y="26069"/>
                    <a:pt x="96034" y="25723"/>
                    <a:pt x="95804" y="25377"/>
                  </a:cubicBezTo>
                  <a:cubicBezTo>
                    <a:pt x="91539" y="18001"/>
                    <a:pt x="85316" y="11662"/>
                    <a:pt x="77478" y="7052"/>
                  </a:cubicBezTo>
                  <a:lnTo>
                    <a:pt x="77478" y="7052"/>
                  </a:lnTo>
                  <a:cubicBezTo>
                    <a:pt x="65607" y="137"/>
                    <a:pt x="51777" y="-1822"/>
                    <a:pt x="38523" y="1750"/>
                  </a:cubicBezTo>
                  <a:cubicBezTo>
                    <a:pt x="36794" y="2211"/>
                    <a:pt x="34950" y="2788"/>
                    <a:pt x="33337" y="3479"/>
                  </a:cubicBezTo>
                  <a:cubicBezTo>
                    <a:pt x="22388" y="7628"/>
                    <a:pt x="13283" y="15350"/>
                    <a:pt x="7290" y="25608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1F3A5C2C-938A-1FC3-8816-D4EFB10BD34F}"/>
                </a:ext>
              </a:extLst>
            </p:cNvPr>
            <p:cNvSpPr/>
            <p:nvPr/>
          </p:nvSpPr>
          <p:spPr>
            <a:xfrm>
              <a:off x="5163566" y="4454491"/>
              <a:ext cx="102919" cy="102874"/>
            </a:xfrm>
            <a:custGeom>
              <a:avLst/>
              <a:gdLst>
                <a:gd name="connsiteX0" fmla="*/ 7059 w 102919"/>
                <a:gd name="connsiteY0" fmla="*/ 25421 h 102874"/>
                <a:gd name="connsiteX1" fmla="*/ 1642 w 102919"/>
                <a:gd name="connsiteY1" fmla="*/ 38560 h 102874"/>
                <a:gd name="connsiteX2" fmla="*/ 1642 w 102919"/>
                <a:gd name="connsiteY2" fmla="*/ 64491 h 102874"/>
                <a:gd name="connsiteX3" fmla="*/ 25500 w 102919"/>
                <a:gd name="connsiteY3" fmla="*/ 95840 h 102874"/>
                <a:gd name="connsiteX4" fmla="*/ 51892 w 102919"/>
                <a:gd name="connsiteY4" fmla="*/ 102871 h 102874"/>
                <a:gd name="connsiteX5" fmla="*/ 64570 w 102919"/>
                <a:gd name="connsiteY5" fmla="*/ 101142 h 102874"/>
                <a:gd name="connsiteX6" fmla="*/ 95919 w 102919"/>
                <a:gd name="connsiteY6" fmla="*/ 77285 h 102874"/>
                <a:gd name="connsiteX7" fmla="*/ 101221 w 102919"/>
                <a:gd name="connsiteY7" fmla="*/ 38329 h 102874"/>
                <a:gd name="connsiteX8" fmla="*/ 77363 w 102919"/>
                <a:gd name="connsiteY8" fmla="*/ 6980 h 102874"/>
                <a:gd name="connsiteX9" fmla="*/ 35872 w 102919"/>
                <a:gd name="connsiteY9" fmla="*/ 2370 h 102874"/>
                <a:gd name="connsiteX10" fmla="*/ 6944 w 102919"/>
                <a:gd name="connsiteY10" fmla="*/ 25421 h 1028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02919" h="102874">
                  <a:moveTo>
                    <a:pt x="7059" y="25421"/>
                  </a:moveTo>
                  <a:cubicBezTo>
                    <a:pt x="4639" y="29570"/>
                    <a:pt x="2795" y="33949"/>
                    <a:pt x="1642" y="38560"/>
                  </a:cubicBezTo>
                  <a:cubicBezTo>
                    <a:pt x="-547" y="46973"/>
                    <a:pt x="-547" y="55848"/>
                    <a:pt x="1642" y="64491"/>
                  </a:cubicBezTo>
                  <a:cubicBezTo>
                    <a:pt x="5100" y="77745"/>
                    <a:pt x="13629" y="88925"/>
                    <a:pt x="25500" y="95840"/>
                  </a:cubicBezTo>
                  <a:cubicBezTo>
                    <a:pt x="33567" y="100565"/>
                    <a:pt x="42672" y="102986"/>
                    <a:pt x="51892" y="102871"/>
                  </a:cubicBezTo>
                  <a:cubicBezTo>
                    <a:pt x="56157" y="102871"/>
                    <a:pt x="60421" y="102294"/>
                    <a:pt x="64570" y="101142"/>
                  </a:cubicBezTo>
                  <a:cubicBezTo>
                    <a:pt x="77824" y="97684"/>
                    <a:pt x="89004" y="89156"/>
                    <a:pt x="95919" y="77285"/>
                  </a:cubicBezTo>
                  <a:cubicBezTo>
                    <a:pt x="102834" y="65414"/>
                    <a:pt x="104678" y="51583"/>
                    <a:pt x="101221" y="38329"/>
                  </a:cubicBezTo>
                  <a:cubicBezTo>
                    <a:pt x="97763" y="25075"/>
                    <a:pt x="89234" y="13896"/>
                    <a:pt x="77363" y="6980"/>
                  </a:cubicBezTo>
                  <a:cubicBezTo>
                    <a:pt x="64340" y="-626"/>
                    <a:pt x="49242" y="-1779"/>
                    <a:pt x="35872" y="2370"/>
                  </a:cubicBezTo>
                  <a:cubicBezTo>
                    <a:pt x="24117" y="6058"/>
                    <a:pt x="13629" y="14011"/>
                    <a:pt x="6944" y="25421"/>
                  </a:cubicBezTo>
                  <a:close/>
                </a:path>
              </a:pathLst>
            </a:custGeom>
            <a:solidFill>
              <a:srgbClr val="FFFFFF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</p:grpSp>
      <p:grpSp>
        <p:nvGrpSpPr>
          <p:cNvPr id="7" name="Graphic 16">
            <a:extLst>
              <a:ext uri="{FF2B5EF4-FFF2-40B4-BE49-F238E27FC236}">
                <a16:creationId xmlns:a16="http://schemas.microsoft.com/office/drawing/2014/main" id="{88F01181-417E-3B31-C01B-93DF49CF124D}"/>
              </a:ext>
            </a:extLst>
          </p:cNvPr>
          <p:cNvGrpSpPr/>
          <p:nvPr/>
        </p:nvGrpSpPr>
        <p:grpSpPr>
          <a:xfrm rot="1653314">
            <a:off x="3973478" y="2698400"/>
            <a:ext cx="1272229" cy="1219810"/>
            <a:chOff x="4069901" y="3110927"/>
            <a:chExt cx="946348" cy="926950"/>
          </a:xfrm>
        </p:grpSpPr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0FE8105-24F9-AA31-0511-637C141282B9}"/>
                </a:ext>
              </a:extLst>
            </p:cNvPr>
            <p:cNvSpPr/>
            <p:nvPr/>
          </p:nvSpPr>
          <p:spPr>
            <a:xfrm>
              <a:off x="4069901" y="3110927"/>
              <a:ext cx="946348" cy="926950"/>
            </a:xfrm>
            <a:custGeom>
              <a:avLst/>
              <a:gdLst>
                <a:gd name="connsiteX0" fmla="*/ 36309 w 946348"/>
                <a:gd name="connsiteY0" fmla="*/ 347576 h 926950"/>
                <a:gd name="connsiteX1" fmla="*/ 671581 w 946348"/>
                <a:gd name="connsiteY1" fmla="*/ 7927 h 926950"/>
                <a:gd name="connsiteX2" fmla="*/ 768970 w 946348"/>
                <a:gd name="connsiteY2" fmla="*/ 40428 h 926950"/>
                <a:gd name="connsiteX3" fmla="*/ 937123 w 946348"/>
                <a:gd name="connsiteY3" fmla="*/ 354837 h 926950"/>
                <a:gd name="connsiteX4" fmla="*/ 910039 w 946348"/>
                <a:gd name="connsiteY4" fmla="*/ 453839 h 926950"/>
                <a:gd name="connsiteX5" fmla="*/ 485103 w 946348"/>
                <a:gd name="connsiteY5" fmla="*/ 681117 h 926950"/>
                <a:gd name="connsiteX6" fmla="*/ 335159 w 946348"/>
                <a:gd name="connsiteY6" fmla="*/ 926950 h 926950"/>
                <a:gd name="connsiteX7" fmla="*/ 311071 w 946348"/>
                <a:gd name="connsiteY7" fmla="*/ 774241 h 926950"/>
                <a:gd name="connsiteX8" fmla="*/ 274767 w 946348"/>
                <a:gd name="connsiteY8" fmla="*/ 793603 h 926950"/>
                <a:gd name="connsiteX9" fmla="*/ 177379 w 946348"/>
                <a:gd name="connsiteY9" fmla="*/ 761102 h 926950"/>
                <a:gd name="connsiteX10" fmla="*/ 9225 w 946348"/>
                <a:gd name="connsiteY10" fmla="*/ 446693 h 926950"/>
                <a:gd name="connsiteX11" fmla="*/ 36309 w 946348"/>
                <a:gd name="connsiteY11" fmla="*/ 347691 h 9269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46348" h="926950">
                  <a:moveTo>
                    <a:pt x="36309" y="347576"/>
                  </a:moveTo>
                  <a:lnTo>
                    <a:pt x="671581" y="7927"/>
                  </a:lnTo>
                  <a:cubicBezTo>
                    <a:pt x="705927" y="-10399"/>
                    <a:pt x="749607" y="4123"/>
                    <a:pt x="768970" y="40428"/>
                  </a:cubicBezTo>
                  <a:lnTo>
                    <a:pt x="937123" y="354837"/>
                  </a:lnTo>
                  <a:cubicBezTo>
                    <a:pt x="956485" y="391141"/>
                    <a:pt x="944384" y="435513"/>
                    <a:pt x="910039" y="453839"/>
                  </a:cubicBezTo>
                  <a:lnTo>
                    <a:pt x="485103" y="681117"/>
                  </a:lnTo>
                  <a:cubicBezTo>
                    <a:pt x="475767" y="864368"/>
                    <a:pt x="335159" y="926950"/>
                    <a:pt x="335159" y="926950"/>
                  </a:cubicBezTo>
                  <a:cubicBezTo>
                    <a:pt x="335735" y="858375"/>
                    <a:pt x="321559" y="804437"/>
                    <a:pt x="311071" y="774241"/>
                  </a:cubicBezTo>
                  <a:lnTo>
                    <a:pt x="274767" y="793603"/>
                  </a:lnTo>
                  <a:cubicBezTo>
                    <a:pt x="240422" y="811928"/>
                    <a:pt x="196741" y="797406"/>
                    <a:pt x="177379" y="761102"/>
                  </a:cubicBezTo>
                  <a:lnTo>
                    <a:pt x="9225" y="446693"/>
                  </a:lnTo>
                  <a:cubicBezTo>
                    <a:pt x="-10137" y="410388"/>
                    <a:pt x="1964" y="366016"/>
                    <a:pt x="36309" y="347691"/>
                  </a:cubicBezTo>
                  <a:close/>
                </a:path>
              </a:pathLst>
            </a:custGeom>
            <a:solidFill>
              <a:srgbClr val="FBB91C"/>
            </a:solidFill>
            <a:ln w="11523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3" name="Graphic 16">
              <a:extLst>
                <a:ext uri="{FF2B5EF4-FFF2-40B4-BE49-F238E27FC236}">
                  <a16:creationId xmlns:a16="http://schemas.microsoft.com/office/drawing/2014/main" id="{B15CBC6A-6313-99DD-E903-BA7700FE01C0}"/>
                </a:ext>
              </a:extLst>
            </p:cNvPr>
            <p:cNvGrpSpPr/>
            <p:nvPr/>
          </p:nvGrpSpPr>
          <p:grpSpPr>
            <a:xfrm>
              <a:off x="4164765" y="3196045"/>
              <a:ext cx="772177" cy="615123"/>
              <a:chOff x="4164765" y="3196045"/>
              <a:chExt cx="772177" cy="615123"/>
            </a:xfrm>
            <a:solidFill>
              <a:srgbClr val="FFFFFF"/>
            </a:solidFill>
          </p:grpSpPr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0B09800D-A2AE-49E3-76FA-42F78E904269}"/>
                  </a:ext>
                </a:extLst>
              </p:cNvPr>
              <p:cNvSpPr/>
              <p:nvPr/>
            </p:nvSpPr>
            <p:spPr>
              <a:xfrm>
                <a:off x="4164765" y="3339189"/>
                <a:ext cx="368217" cy="212200"/>
              </a:xfrm>
              <a:custGeom>
                <a:avLst/>
                <a:gdLst>
                  <a:gd name="connsiteX0" fmla="*/ 364421 w 368217"/>
                  <a:gd name="connsiteY0" fmla="*/ 3370 h 212200"/>
                  <a:gd name="connsiteX1" fmla="*/ 366726 w 368217"/>
                  <a:gd name="connsiteY1" fmla="*/ 6366 h 212200"/>
                  <a:gd name="connsiteX2" fmla="*/ 361886 w 368217"/>
                  <a:gd name="connsiteY2" fmla="*/ 22848 h 212200"/>
                  <a:gd name="connsiteX3" fmla="*/ 17972 w 368217"/>
                  <a:gd name="connsiteY3" fmla="*/ 210709 h 212200"/>
                  <a:gd name="connsiteX4" fmla="*/ 1491 w 368217"/>
                  <a:gd name="connsiteY4" fmla="*/ 205869 h 212200"/>
                  <a:gd name="connsiteX5" fmla="*/ 6332 w 368217"/>
                  <a:gd name="connsiteY5" fmla="*/ 189388 h 212200"/>
                  <a:gd name="connsiteX6" fmla="*/ 350245 w 368217"/>
                  <a:gd name="connsiteY6" fmla="*/ 1526 h 212200"/>
                  <a:gd name="connsiteX7" fmla="*/ 364537 w 368217"/>
                  <a:gd name="connsiteY7" fmla="*/ 3370 h 2122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8217" h="212200">
                    <a:moveTo>
                      <a:pt x="364421" y="3370"/>
                    </a:moveTo>
                    <a:cubicBezTo>
                      <a:pt x="365343" y="4177"/>
                      <a:pt x="366035" y="5214"/>
                      <a:pt x="366726" y="6366"/>
                    </a:cubicBezTo>
                    <a:cubicBezTo>
                      <a:pt x="369953" y="12244"/>
                      <a:pt x="367764" y="19621"/>
                      <a:pt x="361886" y="22848"/>
                    </a:cubicBezTo>
                    <a:lnTo>
                      <a:pt x="17972" y="210709"/>
                    </a:lnTo>
                    <a:cubicBezTo>
                      <a:pt x="12094" y="213936"/>
                      <a:pt x="4718" y="211746"/>
                      <a:pt x="1491" y="205869"/>
                    </a:cubicBezTo>
                    <a:cubicBezTo>
                      <a:pt x="-1736" y="199991"/>
                      <a:pt x="454" y="192615"/>
                      <a:pt x="6332" y="189388"/>
                    </a:cubicBezTo>
                    <a:lnTo>
                      <a:pt x="350245" y="1526"/>
                    </a:lnTo>
                    <a:cubicBezTo>
                      <a:pt x="354971" y="-1125"/>
                      <a:pt x="360733" y="-203"/>
                      <a:pt x="364537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14500B85-205B-2B1B-ADC3-65B0C15FC422}"/>
                  </a:ext>
                </a:extLst>
              </p:cNvPr>
              <p:cNvSpPr/>
              <p:nvPr/>
            </p:nvSpPr>
            <p:spPr>
              <a:xfrm>
                <a:off x="4617593" y="3196045"/>
                <a:ext cx="177474" cy="108012"/>
              </a:xfrm>
              <a:custGeom>
                <a:avLst/>
                <a:gdLst>
                  <a:gd name="connsiteX0" fmla="*/ 173678 w 177474"/>
                  <a:gd name="connsiteY0" fmla="*/ 3370 h 108012"/>
                  <a:gd name="connsiteX1" fmla="*/ 175983 w 177474"/>
                  <a:gd name="connsiteY1" fmla="*/ 6366 h 108012"/>
                  <a:gd name="connsiteX2" fmla="*/ 171143 w 177474"/>
                  <a:gd name="connsiteY2" fmla="*/ 22848 h 108012"/>
                  <a:gd name="connsiteX3" fmla="*/ 17972 w 177474"/>
                  <a:gd name="connsiteY3" fmla="*/ 106521 h 108012"/>
                  <a:gd name="connsiteX4" fmla="*/ 1491 w 177474"/>
                  <a:gd name="connsiteY4" fmla="*/ 101680 h 108012"/>
                  <a:gd name="connsiteX5" fmla="*/ 6332 w 177474"/>
                  <a:gd name="connsiteY5" fmla="*/ 85199 h 108012"/>
                  <a:gd name="connsiteX6" fmla="*/ 159502 w 177474"/>
                  <a:gd name="connsiteY6" fmla="*/ 1526 h 108012"/>
                  <a:gd name="connsiteX7" fmla="*/ 173794 w 177474"/>
                  <a:gd name="connsiteY7" fmla="*/ 3370 h 108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77474" h="108012">
                    <a:moveTo>
                      <a:pt x="173678" y="3370"/>
                    </a:moveTo>
                    <a:cubicBezTo>
                      <a:pt x="174600" y="4177"/>
                      <a:pt x="175292" y="5214"/>
                      <a:pt x="175983" y="6366"/>
                    </a:cubicBezTo>
                    <a:cubicBezTo>
                      <a:pt x="179211" y="12244"/>
                      <a:pt x="177021" y="19621"/>
                      <a:pt x="171143" y="22848"/>
                    </a:cubicBezTo>
                    <a:lnTo>
                      <a:pt x="17972" y="106521"/>
                    </a:lnTo>
                    <a:cubicBezTo>
                      <a:pt x="12094" y="109748"/>
                      <a:pt x="4718" y="107558"/>
                      <a:pt x="1491" y="101680"/>
                    </a:cubicBezTo>
                    <a:cubicBezTo>
                      <a:pt x="-1736" y="95802"/>
                      <a:pt x="454" y="88426"/>
                      <a:pt x="6332" y="85199"/>
                    </a:cubicBezTo>
                    <a:lnTo>
                      <a:pt x="159502" y="1526"/>
                    </a:lnTo>
                    <a:cubicBezTo>
                      <a:pt x="164228" y="-1125"/>
                      <a:pt x="169990" y="-203"/>
                      <a:pt x="173794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9" name="Freeform: Shape 18">
                <a:extLst>
                  <a:ext uri="{FF2B5EF4-FFF2-40B4-BE49-F238E27FC236}">
                    <a16:creationId xmlns:a16="http://schemas.microsoft.com/office/drawing/2014/main" id="{17E6ABED-458E-0947-6D9F-342DF6F92008}"/>
                  </a:ext>
                </a:extLst>
              </p:cNvPr>
              <p:cNvSpPr/>
              <p:nvPr/>
            </p:nvSpPr>
            <p:spPr>
              <a:xfrm>
                <a:off x="4235646" y="3561166"/>
                <a:ext cx="199833" cy="120228"/>
              </a:xfrm>
              <a:custGeom>
                <a:avLst/>
                <a:gdLst>
                  <a:gd name="connsiteX0" fmla="*/ 196037 w 199833"/>
                  <a:gd name="connsiteY0" fmla="*/ 3370 h 120228"/>
                  <a:gd name="connsiteX1" fmla="*/ 198342 w 199833"/>
                  <a:gd name="connsiteY1" fmla="*/ 6366 h 120228"/>
                  <a:gd name="connsiteX2" fmla="*/ 193502 w 199833"/>
                  <a:gd name="connsiteY2" fmla="*/ 22848 h 120228"/>
                  <a:gd name="connsiteX3" fmla="*/ 17972 w 199833"/>
                  <a:gd name="connsiteY3" fmla="*/ 118738 h 120228"/>
                  <a:gd name="connsiteX4" fmla="*/ 1491 w 199833"/>
                  <a:gd name="connsiteY4" fmla="*/ 113897 h 120228"/>
                  <a:gd name="connsiteX5" fmla="*/ 6332 w 199833"/>
                  <a:gd name="connsiteY5" fmla="*/ 97416 h 120228"/>
                  <a:gd name="connsiteX6" fmla="*/ 181861 w 199833"/>
                  <a:gd name="connsiteY6" fmla="*/ 1526 h 120228"/>
                  <a:gd name="connsiteX7" fmla="*/ 196153 w 199833"/>
                  <a:gd name="connsiteY7" fmla="*/ 3370 h 1202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99833" h="120228">
                    <a:moveTo>
                      <a:pt x="196037" y="3370"/>
                    </a:moveTo>
                    <a:cubicBezTo>
                      <a:pt x="196959" y="4177"/>
                      <a:pt x="197651" y="5214"/>
                      <a:pt x="198342" y="6366"/>
                    </a:cubicBezTo>
                    <a:cubicBezTo>
                      <a:pt x="201570" y="12244"/>
                      <a:pt x="199380" y="19621"/>
                      <a:pt x="193502" y="22848"/>
                    </a:cubicBezTo>
                    <a:lnTo>
                      <a:pt x="17972" y="118738"/>
                    </a:lnTo>
                    <a:cubicBezTo>
                      <a:pt x="12094" y="121965"/>
                      <a:pt x="4718" y="119775"/>
                      <a:pt x="1491" y="113897"/>
                    </a:cubicBezTo>
                    <a:cubicBezTo>
                      <a:pt x="-1736" y="108019"/>
                      <a:pt x="454" y="100643"/>
                      <a:pt x="6332" y="97416"/>
                    </a:cubicBezTo>
                    <a:lnTo>
                      <a:pt x="181861" y="1526"/>
                    </a:lnTo>
                    <a:cubicBezTo>
                      <a:pt x="186587" y="-1125"/>
                      <a:pt x="192349" y="-203"/>
                      <a:pt x="196153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AD6499B-01F8-2D51-2DC6-A75604AEE561}"/>
                  </a:ext>
                </a:extLst>
              </p:cNvPr>
              <p:cNvSpPr/>
              <p:nvPr/>
            </p:nvSpPr>
            <p:spPr>
              <a:xfrm>
                <a:off x="4503493" y="3325935"/>
                <a:ext cx="362570" cy="209088"/>
              </a:xfrm>
              <a:custGeom>
                <a:avLst/>
                <a:gdLst>
                  <a:gd name="connsiteX0" fmla="*/ 358774 w 362570"/>
                  <a:gd name="connsiteY0" fmla="*/ 3370 h 209088"/>
                  <a:gd name="connsiteX1" fmla="*/ 361079 w 362570"/>
                  <a:gd name="connsiteY1" fmla="*/ 6366 h 209088"/>
                  <a:gd name="connsiteX2" fmla="*/ 356238 w 362570"/>
                  <a:gd name="connsiteY2" fmla="*/ 22848 h 209088"/>
                  <a:gd name="connsiteX3" fmla="*/ 17972 w 362570"/>
                  <a:gd name="connsiteY3" fmla="*/ 207597 h 209088"/>
                  <a:gd name="connsiteX4" fmla="*/ 1491 w 362570"/>
                  <a:gd name="connsiteY4" fmla="*/ 202757 h 209088"/>
                  <a:gd name="connsiteX5" fmla="*/ 6332 w 362570"/>
                  <a:gd name="connsiteY5" fmla="*/ 186276 h 209088"/>
                  <a:gd name="connsiteX6" fmla="*/ 344598 w 362570"/>
                  <a:gd name="connsiteY6" fmla="*/ 1526 h 209088"/>
                  <a:gd name="connsiteX7" fmla="*/ 358889 w 362570"/>
                  <a:gd name="connsiteY7" fmla="*/ 3370 h 2090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362570" h="209088">
                    <a:moveTo>
                      <a:pt x="358774" y="3370"/>
                    </a:moveTo>
                    <a:cubicBezTo>
                      <a:pt x="359696" y="4177"/>
                      <a:pt x="360387" y="5214"/>
                      <a:pt x="361079" y="6366"/>
                    </a:cubicBezTo>
                    <a:cubicBezTo>
                      <a:pt x="364306" y="12244"/>
                      <a:pt x="362116" y="19620"/>
                      <a:pt x="356238" y="22848"/>
                    </a:cubicBezTo>
                    <a:lnTo>
                      <a:pt x="17972" y="207597"/>
                    </a:lnTo>
                    <a:cubicBezTo>
                      <a:pt x="12094" y="210825"/>
                      <a:pt x="4718" y="208635"/>
                      <a:pt x="1491" y="202757"/>
                    </a:cubicBezTo>
                    <a:cubicBezTo>
                      <a:pt x="-1736" y="196879"/>
                      <a:pt x="454" y="189503"/>
                      <a:pt x="6332" y="186276"/>
                    </a:cubicBezTo>
                    <a:lnTo>
                      <a:pt x="344598" y="1526"/>
                    </a:lnTo>
                    <a:cubicBezTo>
                      <a:pt x="349323" y="-1125"/>
                      <a:pt x="355086" y="-203"/>
                      <a:pt x="358889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D1257CAB-6B1C-CA10-9515-31DD44F5BE83}"/>
                  </a:ext>
                </a:extLst>
              </p:cNvPr>
              <p:cNvSpPr/>
              <p:nvPr/>
            </p:nvSpPr>
            <p:spPr>
              <a:xfrm>
                <a:off x="4782634" y="3455940"/>
                <a:ext cx="154308" cy="95334"/>
              </a:xfrm>
              <a:custGeom>
                <a:avLst/>
                <a:gdLst>
                  <a:gd name="connsiteX0" fmla="*/ 150513 w 154308"/>
                  <a:gd name="connsiteY0" fmla="*/ 3370 h 95334"/>
                  <a:gd name="connsiteX1" fmla="*/ 152818 w 154308"/>
                  <a:gd name="connsiteY1" fmla="*/ 6366 h 95334"/>
                  <a:gd name="connsiteX2" fmla="*/ 147977 w 154308"/>
                  <a:gd name="connsiteY2" fmla="*/ 22848 h 95334"/>
                  <a:gd name="connsiteX3" fmla="*/ 17972 w 154308"/>
                  <a:gd name="connsiteY3" fmla="*/ 93843 h 95334"/>
                  <a:gd name="connsiteX4" fmla="*/ 1491 w 154308"/>
                  <a:gd name="connsiteY4" fmla="*/ 89003 h 95334"/>
                  <a:gd name="connsiteX5" fmla="*/ 6332 w 154308"/>
                  <a:gd name="connsiteY5" fmla="*/ 72521 h 95334"/>
                  <a:gd name="connsiteX6" fmla="*/ 136337 w 154308"/>
                  <a:gd name="connsiteY6" fmla="*/ 1526 h 95334"/>
                  <a:gd name="connsiteX7" fmla="*/ 150628 w 154308"/>
                  <a:gd name="connsiteY7" fmla="*/ 3370 h 953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4308" h="95334">
                    <a:moveTo>
                      <a:pt x="150513" y="3370"/>
                    </a:moveTo>
                    <a:cubicBezTo>
                      <a:pt x="151435" y="4177"/>
                      <a:pt x="152126" y="5214"/>
                      <a:pt x="152818" y="6366"/>
                    </a:cubicBezTo>
                    <a:cubicBezTo>
                      <a:pt x="156045" y="12244"/>
                      <a:pt x="153855" y="19621"/>
                      <a:pt x="147977" y="22848"/>
                    </a:cubicBezTo>
                    <a:lnTo>
                      <a:pt x="17972" y="93843"/>
                    </a:lnTo>
                    <a:cubicBezTo>
                      <a:pt x="12094" y="97070"/>
                      <a:pt x="4718" y="94880"/>
                      <a:pt x="1491" y="89003"/>
                    </a:cubicBezTo>
                    <a:cubicBezTo>
                      <a:pt x="-1736" y="83125"/>
                      <a:pt x="454" y="75748"/>
                      <a:pt x="6332" y="72521"/>
                    </a:cubicBezTo>
                    <a:lnTo>
                      <a:pt x="136337" y="1526"/>
                    </a:lnTo>
                    <a:cubicBezTo>
                      <a:pt x="141062" y="-1125"/>
                      <a:pt x="146825" y="-203"/>
                      <a:pt x="150628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22" name="Freeform: Shape 21">
                <a:extLst>
                  <a:ext uri="{FF2B5EF4-FFF2-40B4-BE49-F238E27FC236}">
                    <a16:creationId xmlns:a16="http://schemas.microsoft.com/office/drawing/2014/main" id="{5F727772-C2C0-DFFF-158F-F575AAC3369A}"/>
                  </a:ext>
                </a:extLst>
              </p:cNvPr>
              <p:cNvSpPr/>
              <p:nvPr/>
            </p:nvSpPr>
            <p:spPr>
              <a:xfrm>
                <a:off x="4306526" y="3579491"/>
                <a:ext cx="404061" cy="231678"/>
              </a:xfrm>
              <a:custGeom>
                <a:avLst/>
                <a:gdLst>
                  <a:gd name="connsiteX0" fmla="*/ 400265 w 404061"/>
                  <a:gd name="connsiteY0" fmla="*/ 3370 h 231678"/>
                  <a:gd name="connsiteX1" fmla="*/ 402570 w 404061"/>
                  <a:gd name="connsiteY1" fmla="*/ 6366 h 231678"/>
                  <a:gd name="connsiteX2" fmla="*/ 397729 w 404061"/>
                  <a:gd name="connsiteY2" fmla="*/ 22848 h 231678"/>
                  <a:gd name="connsiteX3" fmla="*/ 17972 w 404061"/>
                  <a:gd name="connsiteY3" fmla="*/ 230187 h 231678"/>
                  <a:gd name="connsiteX4" fmla="*/ 1491 w 404061"/>
                  <a:gd name="connsiteY4" fmla="*/ 225346 h 231678"/>
                  <a:gd name="connsiteX5" fmla="*/ 6332 w 404061"/>
                  <a:gd name="connsiteY5" fmla="*/ 208865 h 231678"/>
                  <a:gd name="connsiteX6" fmla="*/ 386089 w 404061"/>
                  <a:gd name="connsiteY6" fmla="*/ 1526 h 231678"/>
                  <a:gd name="connsiteX7" fmla="*/ 400380 w 404061"/>
                  <a:gd name="connsiteY7" fmla="*/ 3370 h 2316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04061" h="231678">
                    <a:moveTo>
                      <a:pt x="400265" y="3370"/>
                    </a:moveTo>
                    <a:cubicBezTo>
                      <a:pt x="401187" y="4177"/>
                      <a:pt x="401878" y="5214"/>
                      <a:pt x="402570" y="6366"/>
                    </a:cubicBezTo>
                    <a:cubicBezTo>
                      <a:pt x="405797" y="12244"/>
                      <a:pt x="403607" y="19620"/>
                      <a:pt x="397729" y="22848"/>
                    </a:cubicBezTo>
                    <a:lnTo>
                      <a:pt x="17972" y="230187"/>
                    </a:lnTo>
                    <a:cubicBezTo>
                      <a:pt x="12094" y="233414"/>
                      <a:pt x="4718" y="231224"/>
                      <a:pt x="1491" y="225346"/>
                    </a:cubicBezTo>
                    <a:cubicBezTo>
                      <a:pt x="-1736" y="219468"/>
                      <a:pt x="454" y="212092"/>
                      <a:pt x="6332" y="208865"/>
                    </a:cubicBezTo>
                    <a:lnTo>
                      <a:pt x="386089" y="1526"/>
                    </a:lnTo>
                    <a:cubicBezTo>
                      <a:pt x="390814" y="-1125"/>
                      <a:pt x="396577" y="-203"/>
                      <a:pt x="400380" y="3370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23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grpSp>
        <p:nvGrpSpPr>
          <p:cNvPr id="1028" name="Graphic 13">
            <a:extLst>
              <a:ext uri="{FF2B5EF4-FFF2-40B4-BE49-F238E27FC236}">
                <a16:creationId xmlns:a16="http://schemas.microsoft.com/office/drawing/2014/main" id="{71C2C236-29C8-DFCE-3066-FE40E0CC1332}"/>
              </a:ext>
            </a:extLst>
          </p:cNvPr>
          <p:cNvGrpSpPr/>
          <p:nvPr/>
        </p:nvGrpSpPr>
        <p:grpSpPr>
          <a:xfrm rot="20452117">
            <a:off x="1543145" y="4973737"/>
            <a:ext cx="1254421" cy="1192414"/>
            <a:chOff x="1958679" y="6589977"/>
            <a:chExt cx="911647" cy="805756"/>
          </a:xfrm>
        </p:grpSpPr>
        <p:sp>
          <p:nvSpPr>
            <p:cNvPr id="1029" name="Freeform: Shape 1028">
              <a:extLst>
                <a:ext uri="{FF2B5EF4-FFF2-40B4-BE49-F238E27FC236}">
                  <a16:creationId xmlns:a16="http://schemas.microsoft.com/office/drawing/2014/main" id="{F8172E93-57D1-9B65-027E-41F96662CB21}"/>
                </a:ext>
              </a:extLst>
            </p:cNvPr>
            <p:cNvSpPr/>
            <p:nvPr/>
          </p:nvSpPr>
          <p:spPr>
            <a:xfrm>
              <a:off x="1958679" y="6589977"/>
              <a:ext cx="911647" cy="805756"/>
            </a:xfrm>
            <a:custGeom>
              <a:avLst/>
              <a:gdLst>
                <a:gd name="connsiteX0" fmla="*/ 53879 w 911647"/>
                <a:gd name="connsiteY0" fmla="*/ 459145 h 805756"/>
                <a:gd name="connsiteX1" fmla="*/ 194372 w 911647"/>
                <a:gd name="connsiteY1" fmla="*/ 506168 h 805756"/>
                <a:gd name="connsiteX2" fmla="*/ 196216 w 911647"/>
                <a:gd name="connsiteY2" fmla="*/ 506744 h 805756"/>
                <a:gd name="connsiteX3" fmla="*/ 483541 w 911647"/>
                <a:gd name="connsiteY3" fmla="*/ 602980 h 805756"/>
                <a:gd name="connsiteX4" fmla="*/ 665178 w 911647"/>
                <a:gd name="connsiteY4" fmla="*/ 802943 h 805756"/>
                <a:gd name="connsiteX5" fmla="*/ 672901 w 911647"/>
                <a:gd name="connsiteY5" fmla="*/ 805364 h 805756"/>
                <a:gd name="connsiteX6" fmla="*/ 684080 w 911647"/>
                <a:gd name="connsiteY6" fmla="*/ 802482 h 805756"/>
                <a:gd name="connsiteX7" fmla="*/ 687537 w 911647"/>
                <a:gd name="connsiteY7" fmla="*/ 791533 h 805756"/>
                <a:gd name="connsiteX8" fmla="*/ 681659 w 911647"/>
                <a:gd name="connsiteY8" fmla="*/ 669366 h 805756"/>
                <a:gd name="connsiteX9" fmla="*/ 705286 w 911647"/>
                <a:gd name="connsiteY9" fmla="*/ 677318 h 805756"/>
                <a:gd name="connsiteX10" fmla="*/ 805441 w 911647"/>
                <a:gd name="connsiteY10" fmla="*/ 627414 h 805756"/>
                <a:gd name="connsiteX11" fmla="*/ 907554 w 911647"/>
                <a:gd name="connsiteY11" fmla="*/ 322455 h 805756"/>
                <a:gd name="connsiteX12" fmla="*/ 857650 w 911647"/>
                <a:gd name="connsiteY12" fmla="*/ 222301 h 805756"/>
                <a:gd name="connsiteX13" fmla="*/ 224107 w 911647"/>
                <a:gd name="connsiteY13" fmla="*/ 10121 h 805756"/>
                <a:gd name="connsiteX14" fmla="*/ 206358 w 911647"/>
                <a:gd name="connsiteY14" fmla="*/ 4128 h 805756"/>
                <a:gd name="connsiteX15" fmla="*/ 119573 w 911647"/>
                <a:gd name="connsiteY15" fmla="*/ 29599 h 805756"/>
                <a:gd name="connsiteX16" fmla="*/ 106204 w 911647"/>
                <a:gd name="connsiteY16" fmla="*/ 54032 h 805756"/>
                <a:gd name="connsiteX17" fmla="*/ 100441 w 911647"/>
                <a:gd name="connsiteY17" fmla="*/ 71205 h 805756"/>
                <a:gd name="connsiteX18" fmla="*/ 4090 w 911647"/>
                <a:gd name="connsiteY18" fmla="*/ 359106 h 805756"/>
                <a:gd name="connsiteX19" fmla="*/ 12273 w 911647"/>
                <a:gd name="connsiteY19" fmla="*/ 426528 h 805756"/>
                <a:gd name="connsiteX20" fmla="*/ 12734 w 911647"/>
                <a:gd name="connsiteY20" fmla="*/ 427220 h 805756"/>
                <a:gd name="connsiteX21" fmla="*/ 53994 w 911647"/>
                <a:gd name="connsiteY21" fmla="*/ 459376 h 8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911647" h="805756">
                  <a:moveTo>
                    <a:pt x="53879" y="459145"/>
                  </a:moveTo>
                  <a:lnTo>
                    <a:pt x="194372" y="506168"/>
                  </a:lnTo>
                  <a:lnTo>
                    <a:pt x="196216" y="506744"/>
                  </a:lnTo>
                  <a:lnTo>
                    <a:pt x="483541" y="602980"/>
                  </a:lnTo>
                  <a:cubicBezTo>
                    <a:pt x="521920" y="745778"/>
                    <a:pt x="634291" y="792571"/>
                    <a:pt x="665178" y="802943"/>
                  </a:cubicBezTo>
                  <a:cubicBezTo>
                    <a:pt x="669443" y="804326"/>
                    <a:pt x="672209" y="805133"/>
                    <a:pt x="672901" y="805364"/>
                  </a:cubicBezTo>
                  <a:cubicBezTo>
                    <a:pt x="676819" y="806401"/>
                    <a:pt x="681083" y="805364"/>
                    <a:pt x="684080" y="802482"/>
                  </a:cubicBezTo>
                  <a:cubicBezTo>
                    <a:pt x="687076" y="799716"/>
                    <a:pt x="688344" y="795567"/>
                    <a:pt x="687537" y="791533"/>
                  </a:cubicBezTo>
                  <a:cubicBezTo>
                    <a:pt x="677395" y="741514"/>
                    <a:pt x="678317" y="699216"/>
                    <a:pt x="681659" y="669366"/>
                  </a:cubicBezTo>
                  <a:lnTo>
                    <a:pt x="705286" y="677318"/>
                  </a:lnTo>
                  <a:cubicBezTo>
                    <a:pt x="746662" y="691148"/>
                    <a:pt x="791610" y="668789"/>
                    <a:pt x="805441" y="627414"/>
                  </a:cubicBezTo>
                  <a:lnTo>
                    <a:pt x="907554" y="322455"/>
                  </a:lnTo>
                  <a:cubicBezTo>
                    <a:pt x="921385" y="281080"/>
                    <a:pt x="899026" y="236131"/>
                    <a:pt x="857650" y="222301"/>
                  </a:cubicBezTo>
                  <a:lnTo>
                    <a:pt x="224107" y="10121"/>
                  </a:lnTo>
                  <a:lnTo>
                    <a:pt x="206358" y="4128"/>
                  </a:lnTo>
                  <a:cubicBezTo>
                    <a:pt x="174087" y="-6706"/>
                    <a:pt x="139742" y="4474"/>
                    <a:pt x="119573" y="29599"/>
                  </a:cubicBezTo>
                  <a:cubicBezTo>
                    <a:pt x="113810" y="36745"/>
                    <a:pt x="109200" y="44927"/>
                    <a:pt x="106204" y="54032"/>
                  </a:cubicBezTo>
                  <a:lnTo>
                    <a:pt x="100441" y="71205"/>
                  </a:lnTo>
                  <a:lnTo>
                    <a:pt x="4090" y="359106"/>
                  </a:lnTo>
                  <a:cubicBezTo>
                    <a:pt x="-3747" y="382502"/>
                    <a:pt x="56" y="407051"/>
                    <a:pt x="12273" y="426528"/>
                  </a:cubicBezTo>
                  <a:cubicBezTo>
                    <a:pt x="12388" y="426759"/>
                    <a:pt x="12503" y="426990"/>
                    <a:pt x="12734" y="427220"/>
                  </a:cubicBezTo>
                  <a:cubicBezTo>
                    <a:pt x="22185" y="441857"/>
                    <a:pt x="36361" y="453382"/>
                    <a:pt x="53994" y="459376"/>
                  </a:cubicBezTo>
                  <a:close/>
                </a:path>
              </a:pathLst>
            </a:custGeom>
            <a:solidFill>
              <a:srgbClr val="FBB812"/>
            </a:solidFill>
            <a:ln w="115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GB" dirty="0"/>
            </a:p>
          </p:txBody>
        </p:sp>
        <p:grpSp>
          <p:nvGrpSpPr>
            <p:cNvPr id="1030" name="Graphic 13">
              <a:extLst>
                <a:ext uri="{FF2B5EF4-FFF2-40B4-BE49-F238E27FC236}">
                  <a16:creationId xmlns:a16="http://schemas.microsoft.com/office/drawing/2014/main" id="{51F59653-3DAA-DE68-0158-2B6D4BDE0ABF}"/>
                </a:ext>
              </a:extLst>
            </p:cNvPr>
            <p:cNvGrpSpPr/>
            <p:nvPr/>
          </p:nvGrpSpPr>
          <p:grpSpPr>
            <a:xfrm>
              <a:off x="2219293" y="6831117"/>
              <a:ext cx="389955" cy="199051"/>
              <a:chOff x="2219293" y="6831117"/>
              <a:chExt cx="389955" cy="199051"/>
            </a:xfrm>
            <a:solidFill>
              <a:srgbClr val="FFFFFF"/>
            </a:solidFill>
          </p:grpSpPr>
          <p:sp>
            <p:nvSpPr>
              <p:cNvPr id="1031" name="Freeform: Shape 1030">
                <a:extLst>
                  <a:ext uri="{FF2B5EF4-FFF2-40B4-BE49-F238E27FC236}">
                    <a16:creationId xmlns:a16="http://schemas.microsoft.com/office/drawing/2014/main" id="{2FF3B107-6D2E-D1FC-BBAC-A2BB2E0D160A}"/>
                  </a:ext>
                </a:extLst>
              </p:cNvPr>
              <p:cNvSpPr/>
              <p:nvPr/>
            </p:nvSpPr>
            <p:spPr>
              <a:xfrm>
                <a:off x="2219293" y="6831117"/>
                <a:ext cx="103092" cy="102878"/>
              </a:xfrm>
              <a:custGeom>
                <a:avLst/>
                <a:gdLst>
                  <a:gd name="connsiteX0" fmla="*/ 35296 w 103092"/>
                  <a:gd name="connsiteY0" fmla="*/ 100217 h 102878"/>
                  <a:gd name="connsiteX1" fmla="*/ 100413 w 103092"/>
                  <a:gd name="connsiteY1" fmla="*/ 67831 h 102878"/>
                  <a:gd name="connsiteX2" fmla="*/ 97647 w 103092"/>
                  <a:gd name="connsiteY2" fmla="*/ 28530 h 102878"/>
                  <a:gd name="connsiteX3" fmla="*/ 67912 w 103092"/>
                  <a:gd name="connsiteY3" fmla="*/ 2713 h 102878"/>
                  <a:gd name="connsiteX4" fmla="*/ 28611 w 103092"/>
                  <a:gd name="connsiteY4" fmla="*/ 5479 h 102878"/>
                  <a:gd name="connsiteX5" fmla="*/ 9018 w 103092"/>
                  <a:gd name="connsiteY5" fmla="*/ 22422 h 102878"/>
                  <a:gd name="connsiteX6" fmla="*/ 2679 w 103092"/>
                  <a:gd name="connsiteY6" fmla="*/ 35099 h 102878"/>
                  <a:gd name="connsiteX7" fmla="*/ 5445 w 103092"/>
                  <a:gd name="connsiteY7" fmla="*/ 74401 h 102878"/>
                  <a:gd name="connsiteX8" fmla="*/ 35180 w 103092"/>
                  <a:gd name="connsiteY8" fmla="*/ 100217 h 102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92" h="102878">
                    <a:moveTo>
                      <a:pt x="35296" y="100217"/>
                    </a:moveTo>
                    <a:cubicBezTo>
                      <a:pt x="62149" y="109207"/>
                      <a:pt x="91423" y="94685"/>
                      <a:pt x="100413" y="67831"/>
                    </a:cubicBezTo>
                    <a:cubicBezTo>
                      <a:pt x="104793" y="54808"/>
                      <a:pt x="103755" y="40862"/>
                      <a:pt x="97647" y="28530"/>
                    </a:cubicBezTo>
                    <a:cubicBezTo>
                      <a:pt x="91539" y="16198"/>
                      <a:pt x="80935" y="7093"/>
                      <a:pt x="67912" y="2713"/>
                    </a:cubicBezTo>
                    <a:cubicBezTo>
                      <a:pt x="54888" y="-1666"/>
                      <a:pt x="40943" y="-744"/>
                      <a:pt x="28611" y="5479"/>
                    </a:cubicBezTo>
                    <a:cubicBezTo>
                      <a:pt x="20658" y="9398"/>
                      <a:pt x="13974" y="15276"/>
                      <a:pt x="9018" y="22422"/>
                    </a:cubicBezTo>
                    <a:cubicBezTo>
                      <a:pt x="6367" y="26340"/>
                      <a:pt x="4293" y="30605"/>
                      <a:pt x="2679" y="35099"/>
                    </a:cubicBezTo>
                    <a:cubicBezTo>
                      <a:pt x="-1701" y="48123"/>
                      <a:pt x="-663" y="62068"/>
                      <a:pt x="5445" y="74401"/>
                    </a:cubicBezTo>
                    <a:cubicBezTo>
                      <a:pt x="11553" y="86733"/>
                      <a:pt x="22157" y="95838"/>
                      <a:pt x="35180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2" name="Freeform: Shape 1031">
                <a:extLst>
                  <a:ext uri="{FF2B5EF4-FFF2-40B4-BE49-F238E27FC236}">
                    <a16:creationId xmlns:a16="http://schemas.microsoft.com/office/drawing/2014/main" id="{77ABFD25-4FCD-185F-AF99-6B856A98A7A7}"/>
                  </a:ext>
                </a:extLst>
              </p:cNvPr>
              <p:cNvSpPr/>
              <p:nvPr/>
            </p:nvSpPr>
            <p:spPr>
              <a:xfrm>
                <a:off x="2362897" y="6879097"/>
                <a:ext cx="102959" cy="102973"/>
              </a:xfrm>
              <a:custGeom>
                <a:avLst/>
                <a:gdLst>
                  <a:gd name="connsiteX0" fmla="*/ 35180 w 102959"/>
                  <a:gd name="connsiteY0" fmla="*/ 100298 h 102973"/>
                  <a:gd name="connsiteX1" fmla="*/ 94074 w 102959"/>
                  <a:gd name="connsiteY1" fmla="*/ 80474 h 102973"/>
                  <a:gd name="connsiteX2" fmla="*/ 100298 w 102959"/>
                  <a:gd name="connsiteY2" fmla="*/ 67797 h 102973"/>
                  <a:gd name="connsiteX3" fmla="*/ 67912 w 102959"/>
                  <a:gd name="connsiteY3" fmla="*/ 2679 h 102973"/>
                  <a:gd name="connsiteX4" fmla="*/ 28611 w 102959"/>
                  <a:gd name="connsiteY4" fmla="*/ 5445 h 102973"/>
                  <a:gd name="connsiteX5" fmla="*/ 9018 w 102959"/>
                  <a:gd name="connsiteY5" fmla="*/ 22387 h 102973"/>
                  <a:gd name="connsiteX6" fmla="*/ 2679 w 102959"/>
                  <a:gd name="connsiteY6" fmla="*/ 35065 h 102973"/>
                  <a:gd name="connsiteX7" fmla="*/ 5445 w 102959"/>
                  <a:gd name="connsiteY7" fmla="*/ 74366 h 102973"/>
                  <a:gd name="connsiteX8" fmla="*/ 35180 w 102959"/>
                  <a:gd name="connsiteY8" fmla="*/ 100183 h 1029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2959" h="102973">
                    <a:moveTo>
                      <a:pt x="35180" y="100298"/>
                    </a:moveTo>
                    <a:cubicBezTo>
                      <a:pt x="57424" y="107789"/>
                      <a:pt x="81396" y="99030"/>
                      <a:pt x="94074" y="80474"/>
                    </a:cubicBezTo>
                    <a:cubicBezTo>
                      <a:pt x="96725" y="76671"/>
                      <a:pt x="98799" y="72407"/>
                      <a:pt x="100298" y="67797"/>
                    </a:cubicBezTo>
                    <a:cubicBezTo>
                      <a:pt x="109288" y="40943"/>
                      <a:pt x="94766" y="11669"/>
                      <a:pt x="67912" y="2679"/>
                    </a:cubicBezTo>
                    <a:cubicBezTo>
                      <a:pt x="54888" y="-1701"/>
                      <a:pt x="40943" y="-663"/>
                      <a:pt x="28611" y="5445"/>
                    </a:cubicBezTo>
                    <a:cubicBezTo>
                      <a:pt x="20658" y="9479"/>
                      <a:pt x="13974" y="15242"/>
                      <a:pt x="9018" y="22387"/>
                    </a:cubicBezTo>
                    <a:cubicBezTo>
                      <a:pt x="6367" y="26306"/>
                      <a:pt x="4292" y="30570"/>
                      <a:pt x="2679" y="35065"/>
                    </a:cubicBezTo>
                    <a:cubicBezTo>
                      <a:pt x="-1701" y="48088"/>
                      <a:pt x="-663" y="62034"/>
                      <a:pt x="5445" y="74366"/>
                    </a:cubicBezTo>
                    <a:cubicBezTo>
                      <a:pt x="11553" y="86698"/>
                      <a:pt x="22157" y="95803"/>
                      <a:pt x="35180" y="100183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  <p:sp>
            <p:nvSpPr>
              <p:cNvPr id="1033" name="Freeform: Shape 1032">
                <a:extLst>
                  <a:ext uri="{FF2B5EF4-FFF2-40B4-BE49-F238E27FC236}">
                    <a16:creationId xmlns:a16="http://schemas.microsoft.com/office/drawing/2014/main" id="{DEC870E2-9ED8-B259-CA30-08C60BA3FF58}"/>
                  </a:ext>
                </a:extLst>
              </p:cNvPr>
              <p:cNvSpPr/>
              <p:nvPr/>
            </p:nvSpPr>
            <p:spPr>
              <a:xfrm>
                <a:off x="2506173" y="6927123"/>
                <a:ext cx="103075" cy="103045"/>
              </a:xfrm>
              <a:custGeom>
                <a:avLst/>
                <a:gdLst>
                  <a:gd name="connsiteX0" fmla="*/ 35278 w 103075"/>
                  <a:gd name="connsiteY0" fmla="*/ 100332 h 103045"/>
                  <a:gd name="connsiteX1" fmla="*/ 74580 w 103075"/>
                  <a:gd name="connsiteY1" fmla="*/ 97566 h 103045"/>
                  <a:gd name="connsiteX2" fmla="*/ 100396 w 103075"/>
                  <a:gd name="connsiteY2" fmla="*/ 67831 h 103045"/>
                  <a:gd name="connsiteX3" fmla="*/ 97630 w 103075"/>
                  <a:gd name="connsiteY3" fmla="*/ 28530 h 103045"/>
                  <a:gd name="connsiteX4" fmla="*/ 67895 w 103075"/>
                  <a:gd name="connsiteY4" fmla="*/ 2713 h 103045"/>
                  <a:gd name="connsiteX5" fmla="*/ 28594 w 103075"/>
                  <a:gd name="connsiteY5" fmla="*/ 5479 h 103045"/>
                  <a:gd name="connsiteX6" fmla="*/ 9001 w 103075"/>
                  <a:gd name="connsiteY6" fmla="*/ 22422 h 103045"/>
                  <a:gd name="connsiteX7" fmla="*/ 2662 w 103075"/>
                  <a:gd name="connsiteY7" fmla="*/ 35099 h 103045"/>
                  <a:gd name="connsiteX8" fmla="*/ 35048 w 103075"/>
                  <a:gd name="connsiteY8" fmla="*/ 100217 h 10304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03075" h="103045">
                    <a:moveTo>
                      <a:pt x="35278" y="100332"/>
                    </a:moveTo>
                    <a:cubicBezTo>
                      <a:pt x="48302" y="104712"/>
                      <a:pt x="62247" y="103790"/>
                      <a:pt x="74580" y="97566"/>
                    </a:cubicBezTo>
                    <a:cubicBezTo>
                      <a:pt x="86911" y="91458"/>
                      <a:pt x="96016" y="80855"/>
                      <a:pt x="100396" y="67831"/>
                    </a:cubicBezTo>
                    <a:cubicBezTo>
                      <a:pt x="104776" y="54808"/>
                      <a:pt x="103738" y="40862"/>
                      <a:pt x="97630" y="28530"/>
                    </a:cubicBezTo>
                    <a:cubicBezTo>
                      <a:pt x="91522" y="16198"/>
                      <a:pt x="80918" y="7093"/>
                      <a:pt x="67895" y="2713"/>
                    </a:cubicBezTo>
                    <a:cubicBezTo>
                      <a:pt x="54871" y="-1666"/>
                      <a:pt x="40926" y="-744"/>
                      <a:pt x="28594" y="5479"/>
                    </a:cubicBezTo>
                    <a:cubicBezTo>
                      <a:pt x="20641" y="9398"/>
                      <a:pt x="13957" y="15276"/>
                      <a:pt x="9001" y="22422"/>
                    </a:cubicBezTo>
                    <a:cubicBezTo>
                      <a:pt x="6350" y="26340"/>
                      <a:pt x="4275" y="30605"/>
                      <a:pt x="2662" y="35099"/>
                    </a:cubicBezTo>
                    <a:cubicBezTo>
                      <a:pt x="-6328" y="61953"/>
                      <a:pt x="8194" y="91227"/>
                      <a:pt x="35048" y="100217"/>
                    </a:cubicBezTo>
                    <a:close/>
                  </a:path>
                </a:pathLst>
              </a:custGeom>
              <a:solidFill>
                <a:srgbClr val="FFFFFF"/>
              </a:solidFill>
              <a:ln w="115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GB" dirty="0"/>
              </a:p>
            </p:txBody>
          </p:sp>
        </p:grpSp>
      </p:grpSp>
      <p:sp>
        <p:nvSpPr>
          <p:cNvPr id="3" name="Text Box 2">
            <a:extLst>
              <a:ext uri="{FF2B5EF4-FFF2-40B4-BE49-F238E27FC236}">
                <a16:creationId xmlns:a16="http://schemas.microsoft.com/office/drawing/2014/main" id="{4CBB86C5-DDC5-4889-8D77-C4D1391C152D}"/>
              </a:ext>
            </a:extLst>
          </p:cNvPr>
          <p:cNvSpPr txBox="1"/>
          <p:nvPr/>
        </p:nvSpPr>
        <p:spPr>
          <a:xfrm>
            <a:off x="199780" y="7992273"/>
            <a:ext cx="5857779" cy="1808187"/>
          </a:xfrm>
          <a:prstGeom prst="rect">
            <a:avLst/>
          </a:prstGeom>
          <a:noFill/>
          <a:ln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0" tIns="0" rIns="0" bIns="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600"/>
              </a:spcAft>
            </a:pP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Dovrà comunque contattarci se dispone del diritto di revoca del consenso all</a:t>
            </a:r>
            <a:r>
              <a:rPr lang="it-IT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’utilizzo di dati personali</a:t>
            </a: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("national data </a:t>
            </a:r>
            <a:r>
              <a:rPr lang="it-IT" sz="1250" dirty="0" err="1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opt</a:t>
            </a: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-out"). Il Dipartimento della salute e dell'assistenza sociale ha confermato che questa indagine è esente. </a:t>
            </a:r>
            <a:r>
              <a:rPr lang="it-IT" sz="125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 maggiori informazioni, visiti il sito web https://digital.nhs.uk/services/national-data-opt-out/programmes-to-which-the-national-data-opt-out-should-not-be-applied  </a:t>
            </a:r>
          </a:p>
          <a:p>
            <a:pPr>
              <a:spcAft>
                <a:spcPts val="600"/>
              </a:spcAft>
            </a:pP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L'indagine sarà condotta da Ipsos UK </a:t>
            </a:r>
            <a:r>
              <a:rPr lang="it-IT" sz="125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 conto dell’</a:t>
            </a: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NHS </a:t>
            </a:r>
            <a:r>
              <a:rPr lang="it-IT" sz="1250" dirty="0" err="1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it-IT" sz="1250" dirty="0"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it-IT" sz="1250" b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 gruppo indipendente di controllo, comprendente anche membri del pubblico, ha fornito il proprio sostegno all'utilizzo di informazioni riservate sui pazienti per identificare e invitare le persone affette da diabete a partecipare all'indagine.</a:t>
            </a:r>
          </a:p>
        </p:txBody>
      </p:sp>
    </p:spTree>
    <p:extLst>
      <p:ext uri="{BB962C8B-B14F-4D97-AF65-F5344CB8AC3E}">
        <p14:creationId xmlns:p14="http://schemas.microsoft.com/office/powerpoint/2010/main" val="3123262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ccaf3ac-2de9-44d4-aa31-54302fceb5f7" xsi:nil="true"/>
    <lcf76f155ced4ddcb4097134ff3c332f xmlns="934b752f-f0a5-467f-a0e4-008a617d2331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BFEDC929A1BC4A9F3B278B6D5AB259" ma:contentTypeVersion="15" ma:contentTypeDescription="Create a new document." ma:contentTypeScope="" ma:versionID="6420f477385d347f5b3a7e962ef721f9">
  <xsd:schema xmlns:xsd="http://www.w3.org/2001/XMLSchema" xmlns:xs="http://www.w3.org/2001/XMLSchema" xmlns:p="http://schemas.microsoft.com/office/2006/metadata/properties" xmlns:ns2="934b752f-f0a5-467f-a0e4-008a617d2331" xmlns:ns3="cb1d5027-a3ac-4441-b759-ea0e5f912ecd" xmlns:ns4="cccaf3ac-2de9-44d4-aa31-54302fceb5f7" targetNamespace="http://schemas.microsoft.com/office/2006/metadata/properties" ma:root="true" ma:fieldsID="423a71c01182b743e45f02c2cc5450f6" ns2:_="" ns3:_="" ns4:_="">
    <xsd:import namespace="934b752f-f0a5-467f-a0e4-008a617d2331"/>
    <xsd:import namespace="cb1d5027-a3ac-4441-b759-ea0e5f912ecd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b752f-f0a5-467f-a0e4-008a617d23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1d5027-a3ac-4441-b759-ea0e5f912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9773f421-f2f3-4cc6-99dd-64bbadf0e128}" ma:internalName="TaxCatchAll" ma:showField="CatchAllData" ma:web="cb1d5027-a3ac-4441-b759-ea0e5f912ec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6BEEA4A-04BD-458B-B1AB-FC174EBF9C9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AC495F-3263-44B8-B23D-343ABD1F0513}">
  <ds:schemaRefs>
    <ds:schemaRef ds:uri="934b752f-f0a5-467f-a0e4-008a617d2331"/>
    <ds:schemaRef ds:uri="http://schemas.microsoft.com/office/2006/metadata/properties"/>
    <ds:schemaRef ds:uri="http://www.w3.org/XML/1998/namespace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cccaf3ac-2de9-44d4-aa31-54302fceb5f7"/>
    <ds:schemaRef ds:uri="http://schemas.microsoft.com/office/infopath/2007/PartnerControls"/>
    <ds:schemaRef ds:uri="cb1d5027-a3ac-4441-b759-ea0e5f912ecd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534055C7-9949-435D-B15D-43085B7C486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b752f-f0a5-467f-a0e4-008a617d2331"/>
    <ds:schemaRef ds:uri="cb1d5027-a3ac-4441-b759-ea0e5f912ecd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257</Words>
  <Application>Microsoft Office PowerPoint</Application>
  <PresentationFormat>A4 Paper (210x297 mm)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Joanna Barry</dc:creator>
  <cp:lastModifiedBy>Katherine Fisher</cp:lastModifiedBy>
  <cp:revision>79</cp:revision>
  <cp:lastPrinted>2019-05-02T10:26:35Z</cp:lastPrinted>
  <dcterms:created xsi:type="dcterms:W3CDTF">2019-05-01T13:43:55Z</dcterms:created>
  <dcterms:modified xsi:type="dcterms:W3CDTF">2023-12-20T17:16:18Z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0x0101006BBFEDC929A1BC4A9F3B278B6D5AB259</vt:lpwstr>
  </property>
  <property fmtid="{D5CDD505-2E9C-101B-9397-08002B2CF9AE}" pid="3" name="MediaServiceImageTags">
    <vt:lpwstr/>
  </property>
</Properties>
</file>